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Proxima Nova"/>
      <p:regular r:id="rId41"/>
      <p:bold r:id="rId42"/>
      <p:italic r:id="rId43"/>
      <p:boldItalic r:id="rId44"/>
    </p:embeddedFont>
    <p:embeddedFont>
      <p:font typeface="Roboto"/>
      <p:regular r:id="rId45"/>
      <p:bold r:id="rId46"/>
      <p:italic r:id="rId47"/>
      <p:boldItalic r:id="rId48"/>
    </p:embeddedFont>
    <p:embeddedFont>
      <p:font typeface="Fira Sans Extra Condensed"/>
      <p:regular r:id="rId49"/>
      <p:bold r:id="rId50"/>
      <p:italic r:id="rId51"/>
      <p:boldItalic r:id="rId52"/>
    </p:embeddedFont>
    <p:embeddedFont>
      <p:font typeface="Alfa Slab One"/>
      <p:regular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93CFD4D-0037-4CCB-B027-2FFBB9172FF1}">
  <a:tblStyle styleId="{F93CFD4D-0037-4CCB-B027-2FFBB9172FF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C6E78B1-5573-4AB0-9501-0E0BDA086AAC}"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ProximaNova-bold.fntdata"/><Relationship Id="rId41" Type="http://schemas.openxmlformats.org/officeDocument/2006/relationships/font" Target="fonts/ProximaNova-regular.fntdata"/><Relationship Id="rId44" Type="http://schemas.openxmlformats.org/officeDocument/2006/relationships/font" Target="fonts/ProximaNova-boldItalic.fntdata"/><Relationship Id="rId43" Type="http://schemas.openxmlformats.org/officeDocument/2006/relationships/font" Target="fonts/ProximaNova-italic.fntdata"/><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FiraSansExtraCondense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FiraSansExtraCondensed-italic.fntdata"/><Relationship Id="rId50" Type="http://schemas.openxmlformats.org/officeDocument/2006/relationships/font" Target="fonts/FiraSansExtraCondensed-bold.fntdata"/><Relationship Id="rId53" Type="http://schemas.openxmlformats.org/officeDocument/2006/relationships/font" Target="fonts/AlfaSlabOne-regular.fntdata"/><Relationship Id="rId52" Type="http://schemas.openxmlformats.org/officeDocument/2006/relationships/font" Target="fonts/FiraSansExtraCondensed-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673f0e756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673f0e756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673f0e7567_1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673f0e7567_1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673f0e7567_1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673f0e7567_1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673f0e7567_1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673f0e7567_1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“This is the communication timeline surrounding the LVT reducers at Royal Point, which were ordered on June 4th but did not arrive until June 16th—resulting in a 12-day gap between order and delivery.”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“During that time, multiple team members followed up  requesting tracking information and confirmation whether the reducers had arrived. Despite repeated emails across several days, no one could give a clear answer on the order status.”</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b="1" lang="en">
                <a:solidFill>
                  <a:schemeClr val="dk1"/>
                </a:solidFill>
              </a:rPr>
              <a:t>“This scenario shows how a relatively small material delay can create project-wide uncertainty when the communication chain breaks down. Going forward, we can work on how this important info is shared with the team in real time.”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673f0e7567_1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673f0e7567_1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673f0e7567_1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673f0e7567_1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69bcfeb835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69bcfeb835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673f0e7567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673f0e7567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673f0e7567_3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673f0e7567_3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673f0e7567_3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673f0e7567_3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673f0e7567_3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673f0e7567_3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a860874545_0_2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a860874545_0_2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“This slide walks through how we’ve evaluated and refined our process using the Define, Measure, Analyze, Improve, and Execute framework. </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Define</a:t>
            </a:r>
            <a:br>
              <a:rPr b="1" lang="en">
                <a:solidFill>
                  <a:schemeClr val="dk1"/>
                </a:solidFill>
              </a:rPr>
            </a:br>
            <a:r>
              <a:rPr lang="en">
                <a:solidFill>
                  <a:schemeClr val="dk1"/>
                </a:solidFill>
              </a:rPr>
              <a:t> </a:t>
            </a:r>
            <a:r>
              <a:rPr i="1" lang="en">
                <a:solidFill>
                  <a:schemeClr val="dk1"/>
                </a:solidFill>
              </a:rPr>
              <a:t>“We begin by clearly defining the layout and requirements of a complete court which ensures alignment across teams and allows us to build with consistency.”</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Measure</a:t>
            </a:r>
            <a:br>
              <a:rPr b="1" lang="en">
                <a:solidFill>
                  <a:schemeClr val="dk1"/>
                </a:solidFill>
              </a:rPr>
            </a:br>
            <a:r>
              <a:rPr lang="en">
                <a:solidFill>
                  <a:schemeClr val="dk1"/>
                </a:solidFill>
              </a:rPr>
              <a:t> </a:t>
            </a:r>
            <a:r>
              <a:rPr i="1" lang="en">
                <a:solidFill>
                  <a:schemeClr val="dk1"/>
                </a:solidFill>
              </a:rPr>
              <a:t>“Next, we focus on measuring necessary inputs—from materials and equipment to time and laborto give us a strong baseline for evaluating any performance.”</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Analyze</a:t>
            </a:r>
            <a:br>
              <a:rPr b="1" lang="en">
                <a:solidFill>
                  <a:schemeClr val="dk1"/>
                </a:solidFill>
              </a:rPr>
            </a:br>
            <a:r>
              <a:rPr lang="en">
                <a:solidFill>
                  <a:schemeClr val="dk1"/>
                </a:solidFill>
              </a:rPr>
              <a:t> </a:t>
            </a:r>
            <a:r>
              <a:rPr i="1" lang="en">
                <a:solidFill>
                  <a:schemeClr val="dk1"/>
                </a:solidFill>
              </a:rPr>
              <a:t>“With that data in hand, we analyze trends in labor flow, material movement, and equipment use. Creating a BOM and conducting time studies helped us better understand where we could increase efficiency.”</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Improve</a:t>
            </a:r>
            <a:br>
              <a:rPr b="1" lang="en">
                <a:solidFill>
                  <a:schemeClr val="dk1"/>
                </a:solidFill>
              </a:rPr>
            </a:br>
            <a:r>
              <a:rPr lang="en">
                <a:solidFill>
                  <a:schemeClr val="dk1"/>
                </a:solidFill>
              </a:rPr>
              <a:t> </a:t>
            </a:r>
            <a:r>
              <a:rPr i="1" lang="en">
                <a:solidFill>
                  <a:schemeClr val="dk1"/>
                </a:solidFill>
              </a:rPr>
              <a:t>“Based on analyzed insights, we can identify opportunities to enhance workflow—like pre-matching materials, staging them more effectively, and ensuring the right tools are available at the right time.”</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Execute</a:t>
            </a:r>
            <a:br>
              <a:rPr b="1" lang="en">
                <a:solidFill>
                  <a:schemeClr val="dk1"/>
                </a:solidFill>
              </a:rPr>
            </a:br>
            <a:r>
              <a:rPr lang="en">
                <a:solidFill>
                  <a:schemeClr val="dk1"/>
                </a:solidFill>
              </a:rPr>
              <a:t> </a:t>
            </a:r>
            <a:r>
              <a:rPr i="1" lang="en">
                <a:solidFill>
                  <a:schemeClr val="dk1"/>
                </a:solidFill>
              </a:rPr>
              <a:t>“Finally, we execute by implementing those changes and tracking results using clear KPIs. Allowing us to stay proactive, make informed adjustments, and continue improving as we scale.”</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“Overall, this framework provides a structured way to build smarter, move faster, and maintain quality across all projects moving forward.”</a:t>
            </a:r>
            <a:endParaRPr b="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673f0e7567_3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673f0e7567_3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673f0e7567_1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673f0e7567_1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673f0e7567_1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673f0e7567_1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673f0e7567_1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673f0e7567_1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69bcfeb835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69bcfeb835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66c02526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66c02526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673f0e7567_1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673f0e7567_1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69bcfeb835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69bcfeb835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674745cae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674745cae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69b4ae7a9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69b4ae7a9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“This slide shows a side-by-side comparison between how a competitor stages their materials before install and how our materials were delivered and stored for the same phase.”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“On the left, the competitor has all materials brought inside and organized—ready for install with minimal prep allowing the crew to start working immediately.”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“On the right, our </a:t>
            </a:r>
            <a:r>
              <a:rPr b="1" lang="en">
                <a:solidFill>
                  <a:schemeClr val="dk1"/>
                </a:solidFill>
              </a:rPr>
              <a:t>shorthand</a:t>
            </a:r>
            <a:r>
              <a:rPr b="1" lang="en">
                <a:solidFill>
                  <a:schemeClr val="dk1"/>
                </a:solidFill>
              </a:rPr>
              <a:t> of materials were delivered but left outside without staging. This not only delays install, since the crew has to relocate and sort materials on-site—but it also puts sensitive products like paint at risk.”</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“Paint is not meant to be stored outdoors for extended periods—exposure to temp fluctuations or direct sunlight can impact its consistency and performance. If the integrity of the paint is compromised, it can lead to adhesion issues, uneven application, or even full replacement —  both costing a lot of excess time and money.”</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“to emphasize, the importance of timely, protected material staging is not just for convenience, but to maintain the quality of what we’re installing.”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673f0e7567_1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673f0e7567_1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69bc2b3c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69bc2b3c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6b38232af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6b38232af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69bcfeb8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69bcfeb8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69bcfeb835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69bcfeb83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69bcfeb835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69bcfeb83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69bcfeb83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369bcfeb83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673f0e7567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673f0e7567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hailey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673f0e756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673f0e756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karissa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673f0e7567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673f0e7567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hailey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673f0e7567_1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673f0e7567_1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673f0e7567_1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673f0e7567_1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“This slide and the next highlights material surplus we encountered during the Royal Point project—specifically, an excess of Cove Base.”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“A total of 56 additional boxes were delivered to the site, amounting to 9,184 extra feet of material. While the product itself was in good condition and labeled for Royal Point, it exceeded the required quantity for this location.”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“To manage the overflow, we made a trip to Centerville to relocate the extra stock. As you can see in the time breakdown, the round-trip took just under 2 hours, including loading and drop-off time.”</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b="1" lang="en">
                <a:solidFill>
                  <a:schemeClr val="dk1"/>
                </a:solidFill>
              </a:rPr>
              <a:t>“This scenario presents a good opportunity for us to review our ordering process and site-specific tracking to help align quantities more closely with actual job needs moving forward.”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673f0e7567_1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673f0e7567_1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52" name="Shape 52"/>
        <p:cNvGrpSpPr/>
        <p:nvPr/>
      </p:nvGrpSpPr>
      <p:grpSpPr>
        <a:xfrm>
          <a:off x="0" y="0"/>
          <a:ext cx="0" cy="0"/>
          <a:chOff x="0" y="0"/>
          <a:chExt cx="0" cy="0"/>
        </a:xfrm>
      </p:grpSpPr>
      <p:sp>
        <p:nvSpPr>
          <p:cNvPr id="53" name="Google Shape;53;p13"/>
          <p:cNvSpPr txBox="1"/>
          <p:nvPr>
            <p:ph type="title"/>
          </p:nvPr>
        </p:nvSpPr>
        <p:spPr>
          <a:xfrm>
            <a:off x="457200" y="411475"/>
            <a:ext cx="8229600" cy="4815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1pPr>
            <a:lvl2pPr lvl="1"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2pPr>
            <a:lvl3pPr lvl="2"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3pPr>
            <a:lvl4pPr lvl="3"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4pPr>
            <a:lvl5pPr lvl="4"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5pPr>
            <a:lvl6pPr lvl="5"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6pPr>
            <a:lvl7pPr lvl="6"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7pPr>
            <a:lvl8pPr lvl="7"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8pPr>
            <a:lvl9pPr lvl="8"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5.jpg"/><Relationship Id="rId5" Type="http://schemas.openxmlformats.org/officeDocument/2006/relationships/image" Target="../media/image1.jpg"/><Relationship Id="rId6" Type="http://schemas.openxmlformats.org/officeDocument/2006/relationships/image" Target="../media/image32.jpg"/><Relationship Id="rId7"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10.png"/><Relationship Id="rId9"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24.png"/><Relationship Id="rId7" Type="http://schemas.openxmlformats.org/officeDocument/2006/relationships/image" Target="../media/image2.png"/><Relationship Id="rId8"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hyperlink" Target="https://docs.google.com/spreadsheets/d/1b8KiqLN81m3QZv_WmfEdoIXb8XPdcZ12pct-jqsl0rQ/edit?usp=shar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6.jpg"/><Relationship Id="rId4" Type="http://schemas.openxmlformats.org/officeDocument/2006/relationships/image" Target="../media/image3.png"/><Relationship Id="rId5"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23.jpg"/><Relationship Id="rId5"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hyperlink" Target="https://1drv.ms/x/c/b93659b8a223708e/EZhcuZjEj9RBkaKk6W3HZpQBqQTpxAXzbIEmLtLYVIYNbw"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hyperlink" Target="https://docs.google.com/spreadsheets/d/1k4rTKB6tZqvCGv_Ana02blX3WmfJUYbLwygEEzjfRsM/edit?usp=sharin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hyperlink" Target="https://docs.google.com/spreadsheets/d/1y6tm5ldyH3uV1shoL2s1_YZ7ov9OVYqcwSju_MnXPFA/edit?usp=shari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png"/><Relationship Id="rId4" Type="http://schemas.openxmlformats.org/officeDocument/2006/relationships/hyperlink" Target="https://docs.google.com/spreadsheets/d/1Zdh9wxyRJFfSxzfdAFHTdhBs5OOd5kUAyDSMwYMHi_E/edit?usp=sharin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hyperlink" Target="https://docs.google.com/spreadsheets/d/1JTVRwzK11n8gZQ7EAcvgAOP8CRJk4myxmM47X0CUrHY/edit?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3.jpg"/><Relationship Id="rId5"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15.jpg"/><Relationship Id="rId6" Type="http://schemas.openxmlformats.org/officeDocument/2006/relationships/image" Target="../media/image12.jpg"/><Relationship Id="rId7"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14"/>
          <p:cNvSpPr txBox="1"/>
          <p:nvPr>
            <p:ph type="title"/>
          </p:nvPr>
        </p:nvSpPr>
        <p:spPr>
          <a:xfrm>
            <a:off x="-76200" y="301025"/>
            <a:ext cx="9296400" cy="1524600"/>
          </a:xfrm>
          <a:prstGeom prst="rect">
            <a:avLst/>
          </a:prstGeom>
          <a:solidFill>
            <a:srgbClr val="FF8F08"/>
          </a:solidFill>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800">
                <a:solidFill>
                  <a:srgbClr val="143A61"/>
                </a:solidFill>
                <a:latin typeface="Calibri"/>
                <a:ea typeface="Calibri"/>
                <a:cs typeface="Calibri"/>
                <a:sym typeface="Calibri"/>
              </a:rPr>
              <a:t>SKYWARD CONSTRUCTION GROUP</a:t>
            </a:r>
            <a:r>
              <a:rPr b="1" lang="en" sz="3500">
                <a:solidFill>
                  <a:srgbClr val="143A61"/>
                </a:solidFill>
                <a:latin typeface="Calibri"/>
                <a:ea typeface="Calibri"/>
                <a:cs typeface="Calibri"/>
                <a:sym typeface="Calibri"/>
              </a:rPr>
              <a:t> </a:t>
            </a:r>
            <a:endParaRPr b="1" sz="3500">
              <a:solidFill>
                <a:srgbClr val="143A61"/>
              </a:solidFill>
              <a:latin typeface="Calibri"/>
              <a:ea typeface="Calibri"/>
              <a:cs typeface="Calibri"/>
              <a:sym typeface="Calibri"/>
            </a:endParaRPr>
          </a:p>
          <a:p>
            <a:pPr indent="0" lvl="0" marL="0" rtl="0" algn="ctr">
              <a:lnSpc>
                <a:spcPct val="115000"/>
              </a:lnSpc>
              <a:spcBef>
                <a:spcPts val="0"/>
              </a:spcBef>
              <a:spcAft>
                <a:spcPts val="0"/>
              </a:spcAft>
              <a:buNone/>
            </a:pPr>
            <a:r>
              <a:rPr b="1" lang="en" sz="3500">
                <a:solidFill>
                  <a:srgbClr val="143A61"/>
                </a:solidFill>
                <a:latin typeface="Calibri"/>
                <a:ea typeface="Calibri"/>
                <a:cs typeface="Calibri"/>
                <a:sym typeface="Calibri"/>
              </a:rPr>
              <a:t>1 COURT BUILD-OUT </a:t>
            </a:r>
            <a:endParaRPr sz="3500">
              <a:solidFill>
                <a:srgbClr val="143A61"/>
              </a:solidFill>
              <a:latin typeface="Calibri"/>
              <a:ea typeface="Calibri"/>
              <a:cs typeface="Calibri"/>
              <a:sym typeface="Calibri"/>
            </a:endParaRPr>
          </a:p>
        </p:txBody>
      </p:sp>
      <p:pic>
        <p:nvPicPr>
          <p:cNvPr id="59" name="Google Shape;59;p14" title="464346885_10234977532084441_6621206874618001457_n (1).jpg"/>
          <p:cNvPicPr preferRelativeResize="0"/>
          <p:nvPr/>
        </p:nvPicPr>
        <p:blipFill rotWithShape="1">
          <a:blip r:embed="rId3">
            <a:alphaModFix/>
          </a:blip>
          <a:srcRect b="18568" l="0" r="0" t="12122"/>
          <a:stretch/>
        </p:blipFill>
        <p:spPr>
          <a:xfrm>
            <a:off x="1949725" y="2110825"/>
            <a:ext cx="5244551" cy="2631650"/>
          </a:xfrm>
          <a:prstGeom prst="rect">
            <a:avLst/>
          </a:prstGeom>
          <a:noFill/>
          <a:ln>
            <a:noFill/>
          </a:ln>
        </p:spPr>
      </p:pic>
      <p:sp>
        <p:nvSpPr>
          <p:cNvPr id="60" name="Google Shape;60;p14"/>
          <p:cNvSpPr txBox="1"/>
          <p:nvPr>
            <p:ph type="title"/>
          </p:nvPr>
        </p:nvSpPr>
        <p:spPr>
          <a:xfrm>
            <a:off x="0" y="440375"/>
            <a:ext cx="9144000" cy="1245900"/>
          </a:xfrm>
          <a:prstGeom prst="rect">
            <a:avLst/>
          </a:prstGeom>
          <a:solidFill>
            <a:srgbClr val="FAA231"/>
          </a:solidFill>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800">
                <a:solidFill>
                  <a:srgbClr val="143A61"/>
                </a:solidFill>
                <a:latin typeface="Calibri"/>
                <a:ea typeface="Calibri"/>
                <a:cs typeface="Calibri"/>
                <a:sym typeface="Calibri"/>
              </a:rPr>
              <a:t>SKYWARD CONSTRUCTION GROUP</a:t>
            </a:r>
            <a:r>
              <a:rPr b="1" lang="en" sz="3500">
                <a:solidFill>
                  <a:srgbClr val="143A61"/>
                </a:solidFill>
                <a:latin typeface="Calibri"/>
                <a:ea typeface="Calibri"/>
                <a:cs typeface="Calibri"/>
                <a:sym typeface="Calibri"/>
              </a:rPr>
              <a:t> </a:t>
            </a:r>
            <a:endParaRPr b="1" sz="3500">
              <a:solidFill>
                <a:srgbClr val="143A61"/>
              </a:solidFill>
              <a:latin typeface="Calibri"/>
              <a:ea typeface="Calibri"/>
              <a:cs typeface="Calibri"/>
              <a:sym typeface="Calibri"/>
            </a:endParaRPr>
          </a:p>
          <a:p>
            <a:pPr indent="0" lvl="0" marL="0" rtl="0" algn="ctr">
              <a:lnSpc>
                <a:spcPct val="115000"/>
              </a:lnSpc>
              <a:spcBef>
                <a:spcPts val="0"/>
              </a:spcBef>
              <a:spcAft>
                <a:spcPts val="0"/>
              </a:spcAft>
              <a:buNone/>
            </a:pPr>
            <a:r>
              <a:rPr b="1" lang="en" sz="3200">
                <a:solidFill>
                  <a:srgbClr val="143A61"/>
                </a:solidFill>
                <a:latin typeface="Calibri"/>
                <a:ea typeface="Calibri"/>
                <a:cs typeface="Calibri"/>
                <a:sym typeface="Calibri"/>
              </a:rPr>
              <a:t>1 COURT BUILD-OUT </a:t>
            </a:r>
            <a:endParaRPr sz="3200">
              <a:solidFill>
                <a:srgbClr val="143A61"/>
              </a:solidFill>
              <a:latin typeface="Calibri"/>
              <a:ea typeface="Calibri"/>
              <a:cs typeface="Calibri"/>
              <a:sym typeface="Calibri"/>
            </a:endParaRPr>
          </a:p>
        </p:txBody>
      </p:sp>
      <p:sp>
        <p:nvSpPr>
          <p:cNvPr id="61" name="Google Shape;61;p14"/>
          <p:cNvSpPr txBox="1"/>
          <p:nvPr/>
        </p:nvSpPr>
        <p:spPr>
          <a:xfrm>
            <a:off x="2182950" y="4109475"/>
            <a:ext cx="47781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sp>
        <p:nvSpPr>
          <p:cNvPr id="62" name="Google Shape;62;p14"/>
          <p:cNvSpPr txBox="1"/>
          <p:nvPr/>
        </p:nvSpPr>
        <p:spPr>
          <a:xfrm>
            <a:off x="2825850" y="1825625"/>
            <a:ext cx="3492300" cy="57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6"/>
                </a:solidFill>
                <a:latin typeface="Calibri"/>
                <a:ea typeface="Calibri"/>
                <a:cs typeface="Calibri"/>
                <a:sym typeface="Calibri"/>
              </a:rPr>
              <a:t>Pickleball Kingdom - Royal Point</a:t>
            </a:r>
            <a:endParaRPr b="1" sz="1800">
              <a:solidFill>
                <a:schemeClr val="accent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93" name="Shape 193"/>
        <p:cNvGrpSpPr/>
        <p:nvPr/>
      </p:nvGrpSpPr>
      <p:grpSpPr>
        <a:xfrm>
          <a:off x="0" y="0"/>
          <a:ext cx="0" cy="0"/>
          <a:chOff x="0" y="0"/>
          <a:chExt cx="0" cy="0"/>
        </a:xfrm>
      </p:grpSpPr>
      <p:pic>
        <p:nvPicPr>
          <p:cNvPr id="194" name="Google Shape;194;p23"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195" name="Google Shape;195;p23"/>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Missing Carriage Bolts</a:t>
            </a:r>
            <a:endParaRPr b="1">
              <a:solidFill>
                <a:srgbClr val="143A61"/>
              </a:solidFill>
              <a:latin typeface="Calibri"/>
              <a:ea typeface="Calibri"/>
              <a:cs typeface="Calibri"/>
              <a:sym typeface="Calibri"/>
            </a:endParaRPr>
          </a:p>
        </p:txBody>
      </p:sp>
      <p:cxnSp>
        <p:nvCxnSpPr>
          <p:cNvPr id="196" name="Google Shape;196;p23"/>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sp>
        <p:nvSpPr>
          <p:cNvPr id="197" name="Google Shape;197;p23"/>
          <p:cNvSpPr txBox="1"/>
          <p:nvPr/>
        </p:nvSpPr>
        <p:spPr>
          <a:xfrm>
            <a:off x="457200" y="1147429"/>
            <a:ext cx="4428600" cy="136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500">
                <a:solidFill>
                  <a:srgbClr val="1155CC"/>
                </a:solidFill>
                <a:latin typeface="Calibri"/>
                <a:ea typeface="Calibri"/>
                <a:cs typeface="Calibri"/>
                <a:sym typeface="Calibri"/>
              </a:rPr>
              <a:t>Black bolts were not delivered, requiring two 40-minute trips (6/4 &amp; 6/11) to purchase silver replacements—resulting in $220 spent on materials that were expected to arrive.</a:t>
            </a:r>
            <a:endParaRPr sz="1500">
              <a:solidFill>
                <a:srgbClr val="1155CC"/>
              </a:solidFill>
              <a:latin typeface="Calibri"/>
              <a:ea typeface="Calibri"/>
              <a:cs typeface="Calibri"/>
              <a:sym typeface="Calibri"/>
            </a:endParaRPr>
          </a:p>
          <a:p>
            <a:pPr indent="0" lvl="0" marL="0" rtl="0" algn="l">
              <a:lnSpc>
                <a:spcPct val="115000"/>
              </a:lnSpc>
              <a:spcBef>
                <a:spcPts val="1200"/>
              </a:spcBef>
              <a:spcAft>
                <a:spcPts val="0"/>
              </a:spcAft>
              <a:buNone/>
            </a:pPr>
            <a:r>
              <a:t/>
            </a:r>
            <a:endParaRPr sz="1500">
              <a:solidFill>
                <a:srgbClr val="1155CC"/>
              </a:solidFill>
              <a:latin typeface="Calibri"/>
              <a:ea typeface="Calibri"/>
              <a:cs typeface="Calibri"/>
              <a:sym typeface="Calibri"/>
            </a:endParaRPr>
          </a:p>
          <a:p>
            <a:pPr indent="0" lvl="0" marL="0" rtl="0" algn="l">
              <a:lnSpc>
                <a:spcPct val="115000"/>
              </a:lnSpc>
              <a:spcBef>
                <a:spcPts val="1200"/>
              </a:spcBef>
              <a:spcAft>
                <a:spcPts val="0"/>
              </a:spcAft>
              <a:buNone/>
            </a:pPr>
            <a:r>
              <a:t/>
            </a:r>
            <a:endParaRPr sz="1300">
              <a:latin typeface="Georgia"/>
              <a:ea typeface="Georgia"/>
              <a:cs typeface="Georgia"/>
              <a:sym typeface="Georgi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graphicFrame>
        <p:nvGraphicFramePr>
          <p:cNvPr id="198" name="Google Shape;198;p23"/>
          <p:cNvGraphicFramePr/>
          <p:nvPr/>
        </p:nvGraphicFramePr>
        <p:xfrm>
          <a:off x="457200" y="2584500"/>
          <a:ext cx="3000000" cy="3000000"/>
        </p:xfrm>
        <a:graphic>
          <a:graphicData uri="http://schemas.openxmlformats.org/drawingml/2006/table">
            <a:tbl>
              <a:tblPr>
                <a:noFill/>
                <a:tableStyleId>{F93CFD4D-0037-4CCB-B027-2FFBB9172FF1}</a:tableStyleId>
              </a:tblPr>
              <a:tblGrid>
                <a:gridCol w="1318500"/>
                <a:gridCol w="1318500"/>
                <a:gridCol w="2267825"/>
              </a:tblGrid>
              <a:tr h="182700">
                <a:tc>
                  <a:txBody>
                    <a:bodyPr/>
                    <a:lstStyle/>
                    <a:p>
                      <a:pPr indent="0" lvl="0" marL="0" rtl="0" algn="ctr">
                        <a:lnSpc>
                          <a:spcPct val="115000"/>
                        </a:lnSpc>
                        <a:spcBef>
                          <a:spcPts val="0"/>
                        </a:spcBef>
                        <a:spcAft>
                          <a:spcPts val="0"/>
                        </a:spcAft>
                        <a:buNone/>
                      </a:pPr>
                      <a:r>
                        <a:rPr b="1" lang="en" sz="1000">
                          <a:solidFill>
                            <a:schemeClr val="lt1"/>
                          </a:solidFill>
                          <a:latin typeface="Calibri"/>
                          <a:ea typeface="Calibri"/>
                          <a:cs typeface="Calibri"/>
                          <a:sym typeface="Calibri"/>
                        </a:rPr>
                        <a:t>Date</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c>
                  <a:txBody>
                    <a:bodyPr/>
                    <a:lstStyle/>
                    <a:p>
                      <a:pPr indent="0" lvl="0" marL="0" rtl="0" algn="ctr">
                        <a:lnSpc>
                          <a:spcPct val="115000"/>
                        </a:lnSpc>
                        <a:spcBef>
                          <a:spcPts val="0"/>
                        </a:spcBef>
                        <a:spcAft>
                          <a:spcPts val="0"/>
                        </a:spcAft>
                        <a:buNone/>
                      </a:pPr>
                      <a:r>
                        <a:rPr b="1" lang="en" sz="1000">
                          <a:solidFill>
                            <a:schemeClr val="lt1"/>
                          </a:solidFill>
                          <a:latin typeface="Calibri"/>
                          <a:ea typeface="Calibri"/>
                          <a:cs typeface="Calibri"/>
                          <a:sym typeface="Calibri"/>
                        </a:rPr>
                        <a:t>Person</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c>
                  <a:txBody>
                    <a:bodyPr/>
                    <a:lstStyle/>
                    <a:p>
                      <a:pPr indent="0" lvl="0" marL="0" rtl="0" algn="ctr">
                        <a:lnSpc>
                          <a:spcPct val="115000"/>
                        </a:lnSpc>
                        <a:spcBef>
                          <a:spcPts val="0"/>
                        </a:spcBef>
                        <a:spcAft>
                          <a:spcPts val="0"/>
                        </a:spcAft>
                        <a:buNone/>
                      </a:pPr>
                      <a:r>
                        <a:rPr b="1" lang="en" sz="1000">
                          <a:solidFill>
                            <a:schemeClr val="lt1"/>
                          </a:solidFill>
                          <a:latin typeface="Calibri"/>
                          <a:ea typeface="Calibri"/>
                          <a:cs typeface="Calibri"/>
                          <a:sym typeface="Calibri"/>
                        </a:rPr>
                        <a:t>Status</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r>
              <a:tr h="260275">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6/4</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Hailey</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A</a:t>
                      </a:r>
                      <a:r>
                        <a:rPr lang="en" sz="1000">
                          <a:solidFill>
                            <a:schemeClr val="lt1"/>
                          </a:solidFill>
                          <a:latin typeface="Calibri"/>
                          <a:ea typeface="Calibri"/>
                          <a:cs typeface="Calibri"/>
                          <a:sym typeface="Calibri"/>
                        </a:rPr>
                        <a:t>sking for bolt tracking number</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60300">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6/4</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Josh</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S</a:t>
                      </a:r>
                      <a:r>
                        <a:rPr lang="en" sz="1000">
                          <a:solidFill>
                            <a:schemeClr val="lt1"/>
                          </a:solidFill>
                          <a:latin typeface="Calibri"/>
                          <a:ea typeface="Calibri"/>
                          <a:cs typeface="Calibri"/>
                          <a:sym typeface="Calibri"/>
                        </a:rPr>
                        <a:t>aying bolts have not been ordered</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42325">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6/4</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Gabe</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B</a:t>
                      </a:r>
                      <a:r>
                        <a:rPr lang="en" sz="1000">
                          <a:solidFill>
                            <a:schemeClr val="lt1"/>
                          </a:solidFill>
                          <a:latin typeface="Calibri"/>
                          <a:ea typeface="Calibri"/>
                          <a:cs typeface="Calibri"/>
                          <a:sym typeface="Calibri"/>
                        </a:rPr>
                        <a:t>ought bolts at Home Depot</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72450">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6/6</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Gabe</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R</a:t>
                      </a:r>
                      <a:r>
                        <a:rPr lang="en" sz="1000">
                          <a:solidFill>
                            <a:schemeClr val="lt1"/>
                          </a:solidFill>
                          <a:latin typeface="Calibri"/>
                          <a:ea typeface="Calibri"/>
                          <a:cs typeface="Calibri"/>
                          <a:sym typeface="Calibri"/>
                        </a:rPr>
                        <a:t>equested bolts be ordered</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60275">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6/6</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Alex</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S</a:t>
                      </a:r>
                      <a:r>
                        <a:rPr lang="en" sz="1000">
                          <a:solidFill>
                            <a:schemeClr val="lt1"/>
                          </a:solidFill>
                          <a:latin typeface="Calibri"/>
                          <a:ea typeface="Calibri"/>
                          <a:cs typeface="Calibri"/>
                          <a:sym typeface="Calibri"/>
                        </a:rPr>
                        <a:t>aid anchor bolts were sent with fences</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42325">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6/6</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Hailey</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S</a:t>
                      </a:r>
                      <a:r>
                        <a:rPr lang="en" sz="1000">
                          <a:solidFill>
                            <a:schemeClr val="lt1"/>
                          </a:solidFill>
                          <a:latin typeface="Calibri"/>
                          <a:ea typeface="Calibri"/>
                          <a:cs typeface="Calibri"/>
                          <a:sym typeface="Calibri"/>
                        </a:rPr>
                        <a:t>ent pictures of incorrect bolts to Alex</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bl>
          </a:graphicData>
        </a:graphic>
      </p:graphicFrame>
      <p:pic>
        <p:nvPicPr>
          <p:cNvPr id="199" name="Google Shape;199;p23" title="bolt box.jpg"/>
          <p:cNvPicPr preferRelativeResize="0"/>
          <p:nvPr/>
        </p:nvPicPr>
        <p:blipFill rotWithShape="1">
          <a:blip r:embed="rId4">
            <a:alphaModFix/>
          </a:blip>
          <a:srcRect b="29930" l="10452" r="33799" t="33675"/>
          <a:stretch/>
        </p:blipFill>
        <p:spPr>
          <a:xfrm>
            <a:off x="5300799" y="892975"/>
            <a:ext cx="1643900" cy="1430948"/>
          </a:xfrm>
          <a:prstGeom prst="rect">
            <a:avLst/>
          </a:prstGeom>
          <a:noFill/>
          <a:ln cap="flat" cmpd="sng" w="28575">
            <a:solidFill>
              <a:srgbClr val="4A86E8"/>
            </a:solidFill>
            <a:prstDash val="solid"/>
            <a:round/>
            <a:headEnd len="sm" w="sm" type="none"/>
            <a:tailEnd len="sm" w="sm" type="none"/>
          </a:ln>
        </p:spPr>
      </p:pic>
      <p:pic>
        <p:nvPicPr>
          <p:cNvPr id="200" name="Google Shape;200;p23" title="wrong bolt assembled.jpg"/>
          <p:cNvPicPr preferRelativeResize="0"/>
          <p:nvPr/>
        </p:nvPicPr>
        <p:blipFill rotWithShape="1">
          <a:blip r:embed="rId5">
            <a:alphaModFix/>
          </a:blip>
          <a:srcRect b="26448" l="17339" r="25376" t="44607"/>
          <a:stretch/>
        </p:blipFill>
        <p:spPr>
          <a:xfrm>
            <a:off x="7108100" y="1162438"/>
            <a:ext cx="1743802" cy="1174799"/>
          </a:xfrm>
          <a:prstGeom prst="rect">
            <a:avLst/>
          </a:prstGeom>
          <a:noFill/>
          <a:ln cap="flat" cmpd="sng" w="28575">
            <a:solidFill>
              <a:srgbClr val="4A86E8"/>
            </a:solidFill>
            <a:prstDash val="solid"/>
            <a:round/>
            <a:headEnd len="sm" w="sm" type="none"/>
            <a:tailEnd len="sm" w="sm" type="none"/>
          </a:ln>
        </p:spPr>
      </p:pic>
      <p:pic>
        <p:nvPicPr>
          <p:cNvPr id="201" name="Google Shape;201;p23"/>
          <p:cNvPicPr preferRelativeResize="0"/>
          <p:nvPr/>
        </p:nvPicPr>
        <p:blipFill rotWithShape="1">
          <a:blip r:embed="rId6">
            <a:alphaModFix/>
          </a:blip>
          <a:srcRect b="1920" l="0" r="0" t="50186"/>
          <a:stretch/>
        </p:blipFill>
        <p:spPr>
          <a:xfrm>
            <a:off x="5586675" y="2552975"/>
            <a:ext cx="1539149" cy="2104427"/>
          </a:xfrm>
          <a:prstGeom prst="rect">
            <a:avLst/>
          </a:prstGeom>
          <a:noFill/>
          <a:ln cap="flat" cmpd="sng" w="28575">
            <a:solidFill>
              <a:srgbClr val="4A86E8"/>
            </a:solidFill>
            <a:prstDash val="solid"/>
            <a:round/>
            <a:headEnd len="sm" w="sm" type="none"/>
            <a:tailEnd len="sm" w="sm" type="none"/>
          </a:ln>
        </p:spPr>
      </p:pic>
      <p:pic>
        <p:nvPicPr>
          <p:cNvPr id="202" name="Google Shape;202;p23"/>
          <p:cNvPicPr preferRelativeResize="0"/>
          <p:nvPr/>
        </p:nvPicPr>
        <p:blipFill rotWithShape="1">
          <a:blip r:embed="rId7">
            <a:alphaModFix/>
          </a:blip>
          <a:srcRect b="0" l="9569" r="7717" t="60581"/>
          <a:stretch/>
        </p:blipFill>
        <p:spPr>
          <a:xfrm>
            <a:off x="7251300" y="2552981"/>
            <a:ext cx="1600600" cy="2104421"/>
          </a:xfrm>
          <a:prstGeom prst="rect">
            <a:avLst/>
          </a:prstGeom>
          <a:noFill/>
          <a:ln cap="flat" cmpd="sng" w="28575">
            <a:solidFill>
              <a:srgbClr val="4A86E8"/>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06" name="Shape 206"/>
        <p:cNvGrpSpPr/>
        <p:nvPr/>
      </p:nvGrpSpPr>
      <p:grpSpPr>
        <a:xfrm>
          <a:off x="0" y="0"/>
          <a:ext cx="0" cy="0"/>
          <a:chOff x="0" y="0"/>
          <a:chExt cx="0" cy="0"/>
        </a:xfrm>
      </p:grpSpPr>
      <p:pic>
        <p:nvPicPr>
          <p:cNvPr id="207" name="Google Shape;207;p24"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208" name="Google Shape;208;p24"/>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Material Waste Reduction</a:t>
            </a:r>
            <a:endParaRPr b="1">
              <a:solidFill>
                <a:srgbClr val="143A61"/>
              </a:solidFill>
              <a:latin typeface="Calibri"/>
              <a:ea typeface="Calibri"/>
              <a:cs typeface="Calibri"/>
              <a:sym typeface="Calibri"/>
            </a:endParaRPr>
          </a:p>
        </p:txBody>
      </p:sp>
      <p:cxnSp>
        <p:nvCxnSpPr>
          <p:cNvPr id="209" name="Google Shape;209;p24"/>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sp>
        <p:nvSpPr>
          <p:cNvPr id="210" name="Google Shape;210;p24"/>
          <p:cNvSpPr txBox="1"/>
          <p:nvPr/>
        </p:nvSpPr>
        <p:spPr>
          <a:xfrm>
            <a:off x="457200" y="1147425"/>
            <a:ext cx="3936900" cy="26946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1200"/>
              </a:spcBef>
              <a:spcAft>
                <a:spcPts val="0"/>
              </a:spcAft>
              <a:buClr>
                <a:srgbClr val="1155CC"/>
              </a:buClr>
              <a:buSzPts val="1500"/>
              <a:buFont typeface="Calibri"/>
              <a:buChar char="●"/>
            </a:pPr>
            <a:r>
              <a:rPr lang="en" sz="1500">
                <a:solidFill>
                  <a:srgbClr val="1155CC"/>
                </a:solidFill>
                <a:latin typeface="Calibri"/>
                <a:ea typeface="Calibri"/>
                <a:cs typeface="Calibri"/>
                <a:sym typeface="Calibri"/>
              </a:rPr>
              <a:t>“We are wasting fence material by cutting it to make it work" - Tony</a:t>
            </a:r>
            <a:endParaRPr sz="1500">
              <a:solidFill>
                <a:srgbClr val="1155CC"/>
              </a:solidFill>
              <a:latin typeface="Calibri"/>
              <a:ea typeface="Calibri"/>
              <a:cs typeface="Calibri"/>
              <a:sym typeface="Calibri"/>
            </a:endParaRPr>
          </a:p>
          <a:p>
            <a:pPr indent="-323850" lvl="0" marL="457200" rtl="0" algn="l">
              <a:lnSpc>
                <a:spcPct val="115000"/>
              </a:lnSpc>
              <a:spcBef>
                <a:spcPts val="0"/>
              </a:spcBef>
              <a:spcAft>
                <a:spcPts val="0"/>
              </a:spcAft>
              <a:buClr>
                <a:srgbClr val="1155CC"/>
              </a:buClr>
              <a:buSzPts val="1500"/>
              <a:buFont typeface="Calibri"/>
              <a:buChar char="●"/>
            </a:pPr>
            <a:r>
              <a:rPr lang="en" sz="1500">
                <a:solidFill>
                  <a:srgbClr val="1155CC"/>
                </a:solidFill>
                <a:latin typeface="Calibri"/>
                <a:ea typeface="Calibri"/>
                <a:cs typeface="Calibri"/>
                <a:sym typeface="Calibri"/>
              </a:rPr>
              <a:t>Fences had to  must be cut to size, the excess segments - shown in the orange box - ended up as waste.</a:t>
            </a:r>
            <a:endParaRPr sz="1500">
              <a:solidFill>
                <a:srgbClr val="1155CC"/>
              </a:solidFill>
              <a:latin typeface="Calibri"/>
              <a:ea typeface="Calibri"/>
              <a:cs typeface="Calibri"/>
              <a:sym typeface="Calibri"/>
            </a:endParaRPr>
          </a:p>
          <a:p>
            <a:pPr indent="-323850" lvl="0" marL="457200" rtl="0" algn="l">
              <a:lnSpc>
                <a:spcPct val="115000"/>
              </a:lnSpc>
              <a:spcBef>
                <a:spcPts val="0"/>
              </a:spcBef>
              <a:spcAft>
                <a:spcPts val="0"/>
              </a:spcAft>
              <a:buClr>
                <a:srgbClr val="1155CC"/>
              </a:buClr>
              <a:buSzPts val="1500"/>
              <a:buFont typeface="Calibri"/>
              <a:buChar char="●"/>
            </a:pPr>
            <a:r>
              <a:rPr lang="en" sz="1500">
                <a:solidFill>
                  <a:srgbClr val="1155CC"/>
                </a:solidFill>
                <a:latin typeface="Calibri"/>
                <a:ea typeface="Calibri"/>
                <a:cs typeface="Calibri"/>
                <a:sym typeface="Calibri"/>
              </a:rPr>
              <a:t>Time per fence cut: 1 Hour </a:t>
            </a:r>
            <a:endParaRPr sz="1500">
              <a:solidFill>
                <a:srgbClr val="1155CC"/>
              </a:solidFill>
              <a:latin typeface="Calibri"/>
              <a:ea typeface="Calibri"/>
              <a:cs typeface="Calibri"/>
              <a:sym typeface="Calibri"/>
            </a:endParaRPr>
          </a:p>
          <a:p>
            <a:pPr indent="-323850" lvl="0" marL="457200" rtl="0" algn="l">
              <a:lnSpc>
                <a:spcPct val="115000"/>
              </a:lnSpc>
              <a:spcBef>
                <a:spcPts val="0"/>
              </a:spcBef>
              <a:spcAft>
                <a:spcPts val="0"/>
              </a:spcAft>
              <a:buClr>
                <a:srgbClr val="1155CC"/>
              </a:buClr>
              <a:buSzPts val="1500"/>
              <a:buFont typeface="Calibri"/>
              <a:buChar char="●"/>
            </a:pPr>
            <a:r>
              <a:rPr lang="en" sz="1500">
                <a:solidFill>
                  <a:srgbClr val="1155CC"/>
                </a:solidFill>
                <a:latin typeface="Calibri"/>
                <a:ea typeface="Calibri"/>
                <a:cs typeface="Calibri"/>
                <a:sym typeface="Calibri"/>
              </a:rPr>
              <a:t>Cutting fence material can result in rough edges, misalignments, or structural weaknesses—leading to a potential safety risk.</a:t>
            </a:r>
            <a:endParaRPr sz="1500">
              <a:solidFill>
                <a:srgbClr val="1155CC"/>
              </a:solidFill>
              <a:latin typeface="Calibri"/>
              <a:ea typeface="Calibri"/>
              <a:cs typeface="Calibri"/>
              <a:sym typeface="Calibri"/>
            </a:endParaRPr>
          </a:p>
          <a:p>
            <a:pPr indent="0" lvl="0" marL="0" rtl="0" algn="l">
              <a:lnSpc>
                <a:spcPct val="115000"/>
              </a:lnSpc>
              <a:spcBef>
                <a:spcPts val="1200"/>
              </a:spcBef>
              <a:spcAft>
                <a:spcPts val="0"/>
              </a:spcAft>
              <a:buNone/>
            </a:pPr>
            <a:r>
              <a:rPr lang="en" sz="1500">
                <a:solidFill>
                  <a:srgbClr val="1155CC"/>
                </a:solidFill>
                <a:latin typeface="Calibri"/>
                <a:ea typeface="Calibri"/>
                <a:cs typeface="Calibri"/>
                <a:sym typeface="Calibri"/>
              </a:rPr>
              <a:t> </a:t>
            </a:r>
            <a:endParaRPr sz="1500">
              <a:solidFill>
                <a:srgbClr val="1155CC"/>
              </a:solidFill>
              <a:latin typeface="Calibri"/>
              <a:ea typeface="Calibri"/>
              <a:cs typeface="Calibri"/>
              <a:sym typeface="Calibri"/>
            </a:endParaRPr>
          </a:p>
          <a:p>
            <a:pPr indent="0" lvl="0" marL="0" rtl="0" algn="l">
              <a:lnSpc>
                <a:spcPct val="115000"/>
              </a:lnSpc>
              <a:spcBef>
                <a:spcPts val="1200"/>
              </a:spcBef>
              <a:spcAft>
                <a:spcPts val="0"/>
              </a:spcAft>
              <a:buNone/>
            </a:pPr>
            <a:r>
              <a:t/>
            </a:r>
            <a:endParaRPr sz="1500">
              <a:solidFill>
                <a:srgbClr val="1155CC"/>
              </a:solidFill>
              <a:latin typeface="Calibri"/>
              <a:ea typeface="Calibri"/>
              <a:cs typeface="Calibri"/>
              <a:sym typeface="Calibri"/>
            </a:endParaRPr>
          </a:p>
          <a:p>
            <a:pPr indent="0" lvl="0" marL="0" rtl="0" algn="l">
              <a:lnSpc>
                <a:spcPct val="115000"/>
              </a:lnSpc>
              <a:spcBef>
                <a:spcPts val="1200"/>
              </a:spcBef>
              <a:spcAft>
                <a:spcPts val="0"/>
              </a:spcAft>
              <a:buNone/>
            </a:pPr>
            <a:r>
              <a:t/>
            </a:r>
            <a:endParaRPr sz="1300">
              <a:latin typeface="Georgia"/>
              <a:ea typeface="Georgia"/>
              <a:cs typeface="Georgia"/>
              <a:sym typeface="Georgi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pic>
        <p:nvPicPr>
          <p:cNvPr id="211" name="Google Shape;211;p24"/>
          <p:cNvPicPr preferRelativeResize="0"/>
          <p:nvPr/>
        </p:nvPicPr>
        <p:blipFill>
          <a:blip r:embed="rId4">
            <a:alphaModFix/>
          </a:blip>
          <a:stretch>
            <a:fillRect/>
          </a:stretch>
        </p:blipFill>
        <p:spPr>
          <a:xfrm>
            <a:off x="5050050" y="1111475"/>
            <a:ext cx="2983301" cy="3668825"/>
          </a:xfrm>
          <a:prstGeom prst="rect">
            <a:avLst/>
          </a:prstGeom>
          <a:noFill/>
          <a:ln cap="flat" cmpd="sng" w="28575">
            <a:solidFill>
              <a:srgbClr val="4A86E8"/>
            </a:solidFill>
            <a:prstDash val="solid"/>
            <a:round/>
            <a:headEnd len="sm" w="sm" type="none"/>
            <a:tailEnd len="sm" w="sm" type="none"/>
          </a:ln>
        </p:spPr>
      </p:pic>
      <p:sp>
        <p:nvSpPr>
          <p:cNvPr id="212" name="Google Shape;212;p24"/>
          <p:cNvSpPr/>
          <p:nvPr/>
        </p:nvSpPr>
        <p:spPr>
          <a:xfrm>
            <a:off x="5158414" y="1331960"/>
            <a:ext cx="1182000" cy="2263200"/>
          </a:xfrm>
          <a:prstGeom prst="rect">
            <a:avLst/>
          </a:prstGeom>
          <a:noFill/>
          <a:ln cap="flat" cmpd="sng" w="19050">
            <a:solidFill>
              <a:srgbClr val="FAA2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16" name="Shape 216"/>
        <p:cNvGrpSpPr/>
        <p:nvPr/>
      </p:nvGrpSpPr>
      <p:grpSpPr>
        <a:xfrm>
          <a:off x="0" y="0"/>
          <a:ext cx="0" cy="0"/>
          <a:chOff x="0" y="0"/>
          <a:chExt cx="0" cy="0"/>
        </a:xfrm>
      </p:grpSpPr>
      <p:pic>
        <p:nvPicPr>
          <p:cNvPr id="217" name="Google Shape;217;p25"/>
          <p:cNvPicPr preferRelativeResize="0"/>
          <p:nvPr/>
        </p:nvPicPr>
        <p:blipFill rotWithShape="1">
          <a:blip r:embed="rId3">
            <a:alphaModFix/>
          </a:blip>
          <a:srcRect b="0" l="5383" r="0" t="5446"/>
          <a:stretch/>
        </p:blipFill>
        <p:spPr>
          <a:xfrm>
            <a:off x="545636" y="1403025"/>
            <a:ext cx="5265386" cy="745758"/>
          </a:xfrm>
          <a:prstGeom prst="rect">
            <a:avLst/>
          </a:prstGeom>
          <a:noFill/>
          <a:ln>
            <a:noFill/>
          </a:ln>
        </p:spPr>
      </p:pic>
      <p:pic>
        <p:nvPicPr>
          <p:cNvPr id="218" name="Google Shape;218;p25"/>
          <p:cNvPicPr preferRelativeResize="0"/>
          <p:nvPr/>
        </p:nvPicPr>
        <p:blipFill>
          <a:blip r:embed="rId4">
            <a:alphaModFix/>
          </a:blip>
          <a:stretch>
            <a:fillRect/>
          </a:stretch>
        </p:blipFill>
        <p:spPr>
          <a:xfrm>
            <a:off x="545624" y="2189665"/>
            <a:ext cx="6264447" cy="656520"/>
          </a:xfrm>
          <a:prstGeom prst="rect">
            <a:avLst/>
          </a:prstGeom>
          <a:noFill/>
          <a:ln>
            <a:noFill/>
          </a:ln>
        </p:spPr>
      </p:pic>
      <p:pic>
        <p:nvPicPr>
          <p:cNvPr id="219" name="Google Shape;219;p25"/>
          <p:cNvPicPr preferRelativeResize="0"/>
          <p:nvPr/>
        </p:nvPicPr>
        <p:blipFill>
          <a:blip r:embed="rId5">
            <a:alphaModFix/>
          </a:blip>
          <a:stretch>
            <a:fillRect/>
          </a:stretch>
        </p:blipFill>
        <p:spPr>
          <a:xfrm>
            <a:off x="545636" y="2887076"/>
            <a:ext cx="5265384" cy="421253"/>
          </a:xfrm>
          <a:prstGeom prst="rect">
            <a:avLst/>
          </a:prstGeom>
          <a:noFill/>
          <a:ln>
            <a:noFill/>
          </a:ln>
        </p:spPr>
      </p:pic>
      <p:pic>
        <p:nvPicPr>
          <p:cNvPr id="220" name="Google Shape;220;p25"/>
          <p:cNvPicPr preferRelativeResize="0"/>
          <p:nvPr/>
        </p:nvPicPr>
        <p:blipFill>
          <a:blip r:embed="rId6">
            <a:alphaModFix/>
          </a:blip>
          <a:stretch>
            <a:fillRect/>
          </a:stretch>
        </p:blipFill>
        <p:spPr>
          <a:xfrm>
            <a:off x="545625" y="3336875"/>
            <a:ext cx="6264452" cy="421253"/>
          </a:xfrm>
          <a:prstGeom prst="rect">
            <a:avLst/>
          </a:prstGeom>
          <a:noFill/>
          <a:ln>
            <a:noFill/>
          </a:ln>
        </p:spPr>
      </p:pic>
      <p:pic>
        <p:nvPicPr>
          <p:cNvPr id="221" name="Google Shape;221;p25"/>
          <p:cNvPicPr preferRelativeResize="0"/>
          <p:nvPr/>
        </p:nvPicPr>
        <p:blipFill>
          <a:blip r:embed="rId7">
            <a:alphaModFix/>
          </a:blip>
          <a:stretch>
            <a:fillRect/>
          </a:stretch>
        </p:blipFill>
        <p:spPr>
          <a:xfrm>
            <a:off x="545636" y="3786694"/>
            <a:ext cx="6079113" cy="490904"/>
          </a:xfrm>
          <a:prstGeom prst="rect">
            <a:avLst/>
          </a:prstGeom>
          <a:noFill/>
          <a:ln>
            <a:noFill/>
          </a:ln>
        </p:spPr>
      </p:pic>
      <p:pic>
        <p:nvPicPr>
          <p:cNvPr id="222" name="Google Shape;222;p25"/>
          <p:cNvPicPr preferRelativeResize="0"/>
          <p:nvPr/>
        </p:nvPicPr>
        <p:blipFill>
          <a:blip r:embed="rId8">
            <a:alphaModFix/>
          </a:blip>
          <a:stretch>
            <a:fillRect/>
          </a:stretch>
        </p:blipFill>
        <p:spPr>
          <a:xfrm>
            <a:off x="545625" y="4306157"/>
            <a:ext cx="5292479" cy="745768"/>
          </a:xfrm>
          <a:prstGeom prst="rect">
            <a:avLst/>
          </a:prstGeom>
          <a:noFill/>
          <a:ln>
            <a:noFill/>
          </a:ln>
        </p:spPr>
      </p:pic>
      <p:pic>
        <p:nvPicPr>
          <p:cNvPr id="223" name="Google Shape;223;p25" title="Skyward Logo.png"/>
          <p:cNvPicPr preferRelativeResize="0"/>
          <p:nvPr/>
        </p:nvPicPr>
        <p:blipFill rotWithShape="1">
          <a:blip r:embed="rId9">
            <a:alphaModFix/>
          </a:blip>
          <a:srcRect b="5796" l="9859" r="10051" t="9335"/>
          <a:stretch/>
        </p:blipFill>
        <p:spPr>
          <a:xfrm>
            <a:off x="7543400" y="0"/>
            <a:ext cx="1600601" cy="946700"/>
          </a:xfrm>
          <a:prstGeom prst="rect">
            <a:avLst/>
          </a:prstGeom>
          <a:noFill/>
          <a:ln>
            <a:noFill/>
          </a:ln>
        </p:spPr>
      </p:pic>
      <p:sp>
        <p:nvSpPr>
          <p:cNvPr id="224" name="Google Shape;224;p25"/>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Missing LVT Reducer Timeline</a:t>
            </a:r>
            <a:endParaRPr b="1">
              <a:solidFill>
                <a:srgbClr val="143A61"/>
              </a:solidFill>
              <a:latin typeface="Calibri"/>
              <a:ea typeface="Calibri"/>
              <a:cs typeface="Calibri"/>
              <a:sym typeface="Calibri"/>
            </a:endParaRPr>
          </a:p>
        </p:txBody>
      </p:sp>
      <p:cxnSp>
        <p:nvCxnSpPr>
          <p:cNvPr id="225" name="Google Shape;225;p25"/>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sp>
        <p:nvSpPr>
          <p:cNvPr id="226" name="Google Shape;226;p25"/>
          <p:cNvSpPr txBox="1"/>
          <p:nvPr/>
        </p:nvSpPr>
        <p:spPr>
          <a:xfrm>
            <a:off x="457200" y="981825"/>
            <a:ext cx="4716000" cy="42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1500">
                <a:solidFill>
                  <a:srgbClr val="1155CC"/>
                </a:solidFill>
                <a:latin typeface="Calibri"/>
                <a:ea typeface="Calibri"/>
                <a:cs typeface="Calibri"/>
                <a:sym typeface="Calibri"/>
              </a:rPr>
              <a:t>Ordered June 4th, arrived June 16th - 12 day </a:t>
            </a:r>
            <a:r>
              <a:rPr lang="en" sz="1500">
                <a:solidFill>
                  <a:srgbClr val="1155CC"/>
                </a:solidFill>
                <a:latin typeface="Calibri"/>
                <a:ea typeface="Calibri"/>
                <a:cs typeface="Calibri"/>
                <a:sym typeface="Calibri"/>
              </a:rPr>
              <a:t>discrepancy. </a:t>
            </a:r>
            <a:endParaRPr sz="1800">
              <a:solidFill>
                <a:schemeClr val="dk2"/>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30" name="Shape 230"/>
        <p:cNvGrpSpPr/>
        <p:nvPr/>
      </p:nvGrpSpPr>
      <p:grpSpPr>
        <a:xfrm>
          <a:off x="0" y="0"/>
          <a:ext cx="0" cy="0"/>
          <a:chOff x="0" y="0"/>
          <a:chExt cx="0" cy="0"/>
        </a:xfrm>
      </p:grpSpPr>
      <p:pic>
        <p:nvPicPr>
          <p:cNvPr id="231" name="Google Shape;231;p26"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232" name="Google Shape;232;p26"/>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Damaged Sliding Door</a:t>
            </a:r>
            <a:endParaRPr b="1">
              <a:solidFill>
                <a:srgbClr val="143A61"/>
              </a:solidFill>
              <a:latin typeface="Calibri"/>
              <a:ea typeface="Calibri"/>
              <a:cs typeface="Calibri"/>
              <a:sym typeface="Calibri"/>
            </a:endParaRPr>
          </a:p>
        </p:txBody>
      </p:sp>
      <p:cxnSp>
        <p:nvCxnSpPr>
          <p:cNvPr id="233" name="Google Shape;233;p26"/>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sp>
        <p:nvSpPr>
          <p:cNvPr id="234" name="Google Shape;234;p26"/>
          <p:cNvSpPr txBox="1"/>
          <p:nvPr/>
        </p:nvSpPr>
        <p:spPr>
          <a:xfrm>
            <a:off x="457200" y="1147425"/>
            <a:ext cx="3936900" cy="130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500">
                <a:solidFill>
                  <a:srgbClr val="1155CC"/>
                </a:solidFill>
                <a:latin typeface="Calibri"/>
                <a:ea typeface="Calibri"/>
                <a:cs typeface="Calibri"/>
                <a:sym typeface="Calibri"/>
              </a:rPr>
              <a:t>One glass sliding door was damaged, requiring over 4 hours of reconstruction and assembly to repair.</a:t>
            </a:r>
            <a:endParaRPr sz="1500">
              <a:solidFill>
                <a:srgbClr val="1155CC"/>
              </a:solidFill>
              <a:latin typeface="Calibri"/>
              <a:ea typeface="Calibri"/>
              <a:cs typeface="Calibri"/>
              <a:sym typeface="Calibri"/>
            </a:endParaRPr>
          </a:p>
          <a:p>
            <a:pPr indent="0" lvl="0" marL="0" rtl="0" algn="l">
              <a:lnSpc>
                <a:spcPct val="115000"/>
              </a:lnSpc>
              <a:spcBef>
                <a:spcPts val="1200"/>
              </a:spcBef>
              <a:spcAft>
                <a:spcPts val="0"/>
              </a:spcAft>
              <a:buNone/>
            </a:pPr>
            <a:r>
              <a:rPr b="1" lang="en" sz="1500">
                <a:solidFill>
                  <a:schemeClr val="accent3"/>
                </a:solidFill>
                <a:latin typeface="Calibri"/>
                <a:ea typeface="Calibri"/>
                <a:cs typeface="Calibri"/>
                <a:sym typeface="Calibri"/>
              </a:rPr>
              <a:t>($168.75 Loss)</a:t>
            </a:r>
            <a:endParaRPr b="1" sz="1500">
              <a:solidFill>
                <a:schemeClr val="accent3"/>
              </a:solidFill>
              <a:latin typeface="Calibri"/>
              <a:ea typeface="Calibri"/>
              <a:cs typeface="Calibri"/>
              <a:sym typeface="Calibri"/>
            </a:endParaRPr>
          </a:p>
          <a:p>
            <a:pPr indent="0" lvl="0" marL="0" rtl="0" algn="l">
              <a:lnSpc>
                <a:spcPct val="115000"/>
              </a:lnSpc>
              <a:spcBef>
                <a:spcPts val="1200"/>
              </a:spcBef>
              <a:spcAft>
                <a:spcPts val="0"/>
              </a:spcAft>
              <a:buNone/>
            </a:pPr>
            <a:r>
              <a:t/>
            </a:r>
            <a:endParaRPr sz="1500">
              <a:solidFill>
                <a:srgbClr val="1155CC"/>
              </a:solidFill>
              <a:latin typeface="Calibri"/>
              <a:ea typeface="Calibri"/>
              <a:cs typeface="Calibri"/>
              <a:sym typeface="Calibri"/>
            </a:endParaRPr>
          </a:p>
          <a:p>
            <a:pPr indent="0" lvl="0" marL="0" rtl="0" algn="l">
              <a:lnSpc>
                <a:spcPct val="115000"/>
              </a:lnSpc>
              <a:spcBef>
                <a:spcPts val="1200"/>
              </a:spcBef>
              <a:spcAft>
                <a:spcPts val="0"/>
              </a:spcAft>
              <a:buNone/>
            </a:pPr>
            <a:r>
              <a:t/>
            </a:r>
            <a:endParaRPr sz="1500">
              <a:solidFill>
                <a:srgbClr val="1155CC"/>
              </a:solidFill>
              <a:latin typeface="Calibri"/>
              <a:ea typeface="Calibri"/>
              <a:cs typeface="Calibri"/>
              <a:sym typeface="Calibri"/>
            </a:endParaRPr>
          </a:p>
          <a:p>
            <a:pPr indent="0" lvl="0" marL="0" rtl="0" algn="l">
              <a:lnSpc>
                <a:spcPct val="115000"/>
              </a:lnSpc>
              <a:spcBef>
                <a:spcPts val="1200"/>
              </a:spcBef>
              <a:spcAft>
                <a:spcPts val="0"/>
              </a:spcAft>
              <a:buNone/>
            </a:pPr>
            <a:r>
              <a:t/>
            </a:r>
            <a:endParaRPr sz="1500">
              <a:solidFill>
                <a:srgbClr val="1155CC"/>
              </a:solidFill>
              <a:latin typeface="Calibri"/>
              <a:ea typeface="Calibri"/>
              <a:cs typeface="Calibri"/>
              <a:sym typeface="Calibri"/>
            </a:endParaRPr>
          </a:p>
          <a:p>
            <a:pPr indent="0" lvl="0" marL="0" rtl="0" algn="l">
              <a:lnSpc>
                <a:spcPct val="115000"/>
              </a:lnSpc>
              <a:spcBef>
                <a:spcPts val="1200"/>
              </a:spcBef>
              <a:spcAft>
                <a:spcPts val="0"/>
              </a:spcAft>
              <a:buNone/>
            </a:pPr>
            <a:r>
              <a:t/>
            </a:r>
            <a:endParaRPr sz="1300">
              <a:latin typeface="Georgia"/>
              <a:ea typeface="Georgia"/>
              <a:cs typeface="Georgia"/>
              <a:sym typeface="Georgi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a:p>
            <a:pPr indent="0" lvl="0" marL="0" rtl="0" algn="l">
              <a:lnSpc>
                <a:spcPct val="115000"/>
              </a:lnSpc>
              <a:spcBef>
                <a:spcPts val="1200"/>
              </a:spcBef>
              <a:spcAft>
                <a:spcPts val="0"/>
              </a:spcAft>
              <a:buNone/>
            </a:pPr>
            <a:r>
              <a:t/>
            </a:r>
            <a:endParaRPr sz="1500">
              <a:solidFill>
                <a:srgbClr val="1155CC"/>
              </a:solidFill>
              <a:latin typeface="Calibri"/>
              <a:ea typeface="Calibri"/>
              <a:cs typeface="Calibri"/>
              <a:sym typeface="Calibri"/>
            </a:endParaRPr>
          </a:p>
          <a:p>
            <a:pPr indent="0" lvl="0" marL="0" rtl="0" algn="l">
              <a:lnSpc>
                <a:spcPct val="115000"/>
              </a:lnSpc>
              <a:spcBef>
                <a:spcPts val="1200"/>
              </a:spcBef>
              <a:spcAft>
                <a:spcPts val="0"/>
              </a:spcAft>
              <a:buNone/>
            </a:pPr>
            <a:r>
              <a:t/>
            </a:r>
            <a:endParaRPr sz="1500">
              <a:solidFill>
                <a:srgbClr val="1155CC"/>
              </a:solidFill>
              <a:latin typeface="Calibri"/>
              <a:ea typeface="Calibri"/>
              <a:cs typeface="Calibri"/>
              <a:sym typeface="Calibri"/>
            </a:endParaRPr>
          </a:p>
          <a:p>
            <a:pPr indent="0" lvl="0" marL="0" rtl="0" algn="l">
              <a:lnSpc>
                <a:spcPct val="115000"/>
              </a:lnSpc>
              <a:spcBef>
                <a:spcPts val="1200"/>
              </a:spcBef>
              <a:spcAft>
                <a:spcPts val="0"/>
              </a:spcAft>
              <a:buNone/>
            </a:pPr>
            <a:r>
              <a:t/>
            </a:r>
            <a:endParaRPr sz="1300">
              <a:latin typeface="Georgia"/>
              <a:ea typeface="Georgia"/>
              <a:cs typeface="Georgia"/>
              <a:sym typeface="Georgi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pic>
        <p:nvPicPr>
          <p:cNvPr id="235" name="Google Shape;235;p26" title="broken sliding door.jpg"/>
          <p:cNvPicPr preferRelativeResize="0"/>
          <p:nvPr/>
        </p:nvPicPr>
        <p:blipFill rotWithShape="1">
          <a:blip r:embed="rId4">
            <a:alphaModFix/>
          </a:blip>
          <a:srcRect b="17018" l="9119" r="10391" t="14413"/>
          <a:stretch/>
        </p:blipFill>
        <p:spPr>
          <a:xfrm>
            <a:off x="5476872" y="1147425"/>
            <a:ext cx="3054225" cy="3469348"/>
          </a:xfrm>
          <a:prstGeom prst="rect">
            <a:avLst/>
          </a:prstGeom>
          <a:noFill/>
          <a:ln cap="flat" cmpd="sng" w="28575">
            <a:solidFill>
              <a:srgbClr val="4A86E8"/>
            </a:solidFill>
            <a:prstDash val="solid"/>
            <a:round/>
            <a:headEnd len="sm" w="sm" type="none"/>
            <a:tailEnd len="sm" w="sm" type="none"/>
          </a:ln>
        </p:spPr>
      </p:pic>
      <p:pic>
        <p:nvPicPr>
          <p:cNvPr id="236" name="Google Shape;236;p26"/>
          <p:cNvPicPr preferRelativeResize="0"/>
          <p:nvPr/>
        </p:nvPicPr>
        <p:blipFill rotWithShape="1">
          <a:blip r:embed="rId5">
            <a:alphaModFix/>
          </a:blip>
          <a:srcRect b="38191" l="0" r="0" t="0"/>
          <a:stretch/>
        </p:blipFill>
        <p:spPr>
          <a:xfrm>
            <a:off x="545625" y="3288575"/>
            <a:ext cx="3865375" cy="1391875"/>
          </a:xfrm>
          <a:prstGeom prst="rect">
            <a:avLst/>
          </a:prstGeom>
          <a:noFill/>
          <a:ln cap="flat" cmpd="sng" w="28575">
            <a:solidFill>
              <a:srgbClr val="4A86E8"/>
            </a:solidFill>
            <a:prstDash val="solid"/>
            <a:round/>
            <a:headEnd len="sm" w="sm" type="none"/>
            <a:tailEnd len="sm" w="sm" type="none"/>
          </a:ln>
        </p:spPr>
      </p:pic>
      <p:sp>
        <p:nvSpPr>
          <p:cNvPr id="237" name="Google Shape;237;p26"/>
          <p:cNvSpPr/>
          <p:nvPr/>
        </p:nvSpPr>
        <p:spPr>
          <a:xfrm>
            <a:off x="6085700" y="1956750"/>
            <a:ext cx="1252800" cy="946800"/>
          </a:xfrm>
          <a:prstGeom prst="rect">
            <a:avLst/>
          </a:prstGeom>
          <a:noFill/>
          <a:ln cap="flat" cmpd="sng" w="28575">
            <a:solidFill>
              <a:srgbClr val="FAA2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41" name="Shape 241"/>
        <p:cNvGrpSpPr/>
        <p:nvPr/>
      </p:nvGrpSpPr>
      <p:grpSpPr>
        <a:xfrm>
          <a:off x="0" y="0"/>
          <a:ext cx="0" cy="0"/>
          <a:chOff x="0" y="0"/>
          <a:chExt cx="0" cy="0"/>
        </a:xfrm>
      </p:grpSpPr>
      <p:pic>
        <p:nvPicPr>
          <p:cNvPr id="242" name="Google Shape;242;p27"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243" name="Google Shape;243;p27"/>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Engineering Prints</a:t>
            </a:r>
            <a:endParaRPr b="1">
              <a:solidFill>
                <a:srgbClr val="143A61"/>
              </a:solidFill>
              <a:latin typeface="Calibri"/>
              <a:ea typeface="Calibri"/>
              <a:cs typeface="Calibri"/>
              <a:sym typeface="Calibri"/>
            </a:endParaRPr>
          </a:p>
        </p:txBody>
      </p:sp>
      <p:cxnSp>
        <p:nvCxnSpPr>
          <p:cNvPr id="244" name="Google Shape;244;p27"/>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sp>
        <p:nvSpPr>
          <p:cNvPr id="245" name="Google Shape;245;p27"/>
          <p:cNvSpPr txBox="1"/>
          <p:nvPr/>
        </p:nvSpPr>
        <p:spPr>
          <a:xfrm>
            <a:off x="457200" y="1147425"/>
            <a:ext cx="3936900" cy="102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500">
                <a:solidFill>
                  <a:srgbClr val="1155CC"/>
                </a:solidFill>
                <a:latin typeface="Calibri"/>
                <a:ea typeface="Calibri"/>
                <a:cs typeface="Calibri"/>
                <a:sym typeface="Calibri"/>
              </a:rPr>
              <a:t>$407 was spent on updated drawings due to outdated plans being on site.</a:t>
            </a:r>
            <a:endParaRPr sz="1300">
              <a:latin typeface="Georgia"/>
              <a:ea typeface="Georgia"/>
              <a:cs typeface="Georgia"/>
              <a:sym typeface="Georgia"/>
            </a:endParaRPr>
          </a:p>
          <a:p>
            <a:pPr indent="0" lvl="0" marL="0" rtl="0" algn="l">
              <a:spcBef>
                <a:spcPts val="1200"/>
              </a:spcBef>
              <a:spcAft>
                <a:spcPts val="0"/>
              </a:spcAft>
              <a:buNone/>
            </a:pPr>
            <a:r>
              <a:t/>
            </a:r>
            <a:endParaRPr sz="1800">
              <a:solidFill>
                <a:schemeClr val="dk2"/>
              </a:solidFill>
              <a:latin typeface="Proxima Nova"/>
              <a:ea typeface="Proxima Nova"/>
              <a:cs typeface="Proxima Nova"/>
              <a:sym typeface="Proxima Nova"/>
            </a:endParaRPr>
          </a:p>
        </p:txBody>
      </p:sp>
      <p:pic>
        <p:nvPicPr>
          <p:cNvPr id="246" name="Google Shape;246;p27"/>
          <p:cNvPicPr preferRelativeResize="0"/>
          <p:nvPr/>
        </p:nvPicPr>
        <p:blipFill>
          <a:blip r:embed="rId4">
            <a:alphaModFix/>
          </a:blip>
          <a:stretch>
            <a:fillRect/>
          </a:stretch>
        </p:blipFill>
        <p:spPr>
          <a:xfrm>
            <a:off x="4319537" y="294663"/>
            <a:ext cx="2164351" cy="4698475"/>
          </a:xfrm>
          <a:prstGeom prst="rect">
            <a:avLst/>
          </a:prstGeom>
          <a:noFill/>
          <a:ln cap="flat" cmpd="sng" w="28575">
            <a:solidFill>
              <a:srgbClr val="4A86E8"/>
            </a:solidFill>
            <a:prstDash val="solid"/>
            <a:round/>
            <a:headEnd len="sm" w="sm" type="none"/>
            <a:tailEnd len="sm" w="sm" type="none"/>
          </a:ln>
        </p:spPr>
      </p:pic>
      <p:sp>
        <p:nvSpPr>
          <p:cNvPr id="247" name="Google Shape;247;p27"/>
          <p:cNvSpPr/>
          <p:nvPr/>
        </p:nvSpPr>
        <p:spPr>
          <a:xfrm>
            <a:off x="5762400" y="3188000"/>
            <a:ext cx="721500" cy="346500"/>
          </a:xfrm>
          <a:prstGeom prst="ellipse">
            <a:avLst/>
          </a:prstGeom>
          <a:noFill/>
          <a:ln cap="flat" cmpd="sng" w="28575">
            <a:solidFill>
              <a:srgbClr val="FAA2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51" name="Shape 251"/>
        <p:cNvGrpSpPr/>
        <p:nvPr/>
      </p:nvGrpSpPr>
      <p:grpSpPr>
        <a:xfrm>
          <a:off x="0" y="0"/>
          <a:ext cx="0" cy="0"/>
          <a:chOff x="0" y="0"/>
          <a:chExt cx="0" cy="0"/>
        </a:xfrm>
      </p:grpSpPr>
      <p:pic>
        <p:nvPicPr>
          <p:cNvPr id="252" name="Google Shape;252;p28"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253" name="Google Shape;253;p28"/>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Improved Fence Installation Process</a:t>
            </a:r>
            <a:endParaRPr b="1">
              <a:solidFill>
                <a:srgbClr val="143A61"/>
              </a:solidFill>
              <a:latin typeface="Calibri"/>
              <a:ea typeface="Calibri"/>
              <a:cs typeface="Calibri"/>
              <a:sym typeface="Calibri"/>
            </a:endParaRPr>
          </a:p>
        </p:txBody>
      </p:sp>
      <p:cxnSp>
        <p:nvCxnSpPr>
          <p:cNvPr id="254" name="Google Shape;254;p28"/>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sp>
        <p:nvSpPr>
          <p:cNvPr id="255" name="Google Shape;255;p28"/>
          <p:cNvSpPr txBox="1"/>
          <p:nvPr/>
        </p:nvSpPr>
        <p:spPr>
          <a:xfrm>
            <a:off x="1522050" y="1169325"/>
            <a:ext cx="6099900" cy="384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700">
                <a:solidFill>
                  <a:srgbClr val="1155CC"/>
                </a:solidFill>
                <a:latin typeface="Calibri"/>
                <a:ea typeface="Calibri"/>
                <a:cs typeface="Calibri"/>
                <a:sym typeface="Calibri"/>
              </a:rPr>
              <a:t>Previous Method</a:t>
            </a:r>
            <a:endParaRPr b="1" sz="1700">
              <a:solidFill>
                <a:srgbClr val="1155CC"/>
              </a:solidFill>
              <a:latin typeface="Calibri"/>
              <a:ea typeface="Calibri"/>
              <a:cs typeface="Calibri"/>
              <a:sym typeface="Calibri"/>
            </a:endParaRPr>
          </a:p>
          <a:p>
            <a:pPr indent="-317500" lvl="0" marL="457200" rtl="0" algn="l">
              <a:lnSpc>
                <a:spcPct val="115000"/>
              </a:lnSpc>
              <a:spcBef>
                <a:spcPts val="0"/>
              </a:spcBef>
              <a:spcAft>
                <a:spcPts val="0"/>
              </a:spcAft>
              <a:buClr>
                <a:srgbClr val="1155CC"/>
              </a:buClr>
              <a:buSzPts val="1400"/>
              <a:buFont typeface="Calibri"/>
              <a:buChar char="●"/>
            </a:pPr>
            <a:r>
              <a:rPr lang="en">
                <a:solidFill>
                  <a:srgbClr val="1155CC"/>
                </a:solidFill>
                <a:latin typeface="Calibri"/>
                <a:ea typeface="Calibri"/>
                <a:cs typeface="Calibri"/>
                <a:sym typeface="Calibri"/>
              </a:rPr>
              <a:t>Full fence runs pre-screwed together. Required repeated unscrewing during repositioning. </a:t>
            </a:r>
            <a:endParaRPr>
              <a:solidFill>
                <a:srgbClr val="1155CC"/>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rgbClr val="1155CC"/>
              </a:solidFill>
              <a:latin typeface="Calibri"/>
              <a:ea typeface="Calibri"/>
              <a:cs typeface="Calibri"/>
              <a:sym typeface="Calibri"/>
            </a:endParaRPr>
          </a:p>
          <a:p>
            <a:pPr indent="0" lvl="0" marL="0" rtl="0" algn="l">
              <a:lnSpc>
                <a:spcPct val="115000"/>
              </a:lnSpc>
              <a:spcBef>
                <a:spcPts val="0"/>
              </a:spcBef>
              <a:spcAft>
                <a:spcPts val="0"/>
              </a:spcAft>
              <a:buNone/>
            </a:pPr>
            <a:r>
              <a:rPr b="1" lang="en" sz="1700">
                <a:solidFill>
                  <a:srgbClr val="1155CC"/>
                </a:solidFill>
                <a:latin typeface="Calibri"/>
                <a:ea typeface="Calibri"/>
                <a:cs typeface="Calibri"/>
                <a:sym typeface="Calibri"/>
              </a:rPr>
              <a:t>Improved Method</a:t>
            </a:r>
            <a:endParaRPr b="1" sz="1700">
              <a:solidFill>
                <a:srgbClr val="1155CC"/>
              </a:solidFill>
              <a:latin typeface="Calibri"/>
              <a:ea typeface="Calibri"/>
              <a:cs typeface="Calibri"/>
              <a:sym typeface="Calibri"/>
            </a:endParaRPr>
          </a:p>
          <a:p>
            <a:pPr indent="-317500" lvl="0" marL="457200" rtl="0" algn="l">
              <a:lnSpc>
                <a:spcPct val="115000"/>
              </a:lnSpc>
              <a:spcBef>
                <a:spcPts val="0"/>
              </a:spcBef>
              <a:spcAft>
                <a:spcPts val="0"/>
              </a:spcAft>
              <a:buClr>
                <a:srgbClr val="1155CC"/>
              </a:buClr>
              <a:buSzPts val="1400"/>
              <a:buFont typeface="Calibri"/>
              <a:buChar char="●"/>
            </a:pPr>
            <a:r>
              <a:rPr lang="en">
                <a:solidFill>
                  <a:srgbClr val="1155CC"/>
                </a:solidFill>
                <a:latin typeface="Calibri"/>
                <a:ea typeface="Calibri"/>
                <a:cs typeface="Calibri"/>
                <a:sym typeface="Calibri"/>
              </a:rPr>
              <a:t>Only one pair pre-screwed at a time. Pairs shifted as needed with minimal labor.</a:t>
            </a:r>
            <a:endParaRPr>
              <a:solidFill>
                <a:srgbClr val="1155CC"/>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rgbClr val="1155CC"/>
              </a:solidFill>
              <a:latin typeface="Calibri"/>
              <a:ea typeface="Calibri"/>
              <a:cs typeface="Calibri"/>
              <a:sym typeface="Calibri"/>
            </a:endParaRPr>
          </a:p>
          <a:p>
            <a:pPr indent="0" lvl="0" marL="0" rtl="0" algn="l">
              <a:lnSpc>
                <a:spcPct val="115000"/>
              </a:lnSpc>
              <a:spcBef>
                <a:spcPts val="0"/>
              </a:spcBef>
              <a:spcAft>
                <a:spcPts val="0"/>
              </a:spcAft>
              <a:buNone/>
            </a:pPr>
            <a:r>
              <a:rPr b="1" lang="en" sz="1700">
                <a:solidFill>
                  <a:srgbClr val="1155CC"/>
                </a:solidFill>
                <a:latin typeface="Calibri"/>
                <a:ea typeface="Calibri"/>
                <a:cs typeface="Calibri"/>
                <a:sym typeface="Calibri"/>
              </a:rPr>
              <a:t>Results Scope</a:t>
            </a:r>
            <a:endParaRPr b="1" sz="1700">
              <a:solidFill>
                <a:srgbClr val="1155CC"/>
              </a:solidFill>
              <a:latin typeface="Calibri"/>
              <a:ea typeface="Calibri"/>
              <a:cs typeface="Calibri"/>
              <a:sym typeface="Calibri"/>
            </a:endParaRPr>
          </a:p>
          <a:p>
            <a:pPr indent="-317500" lvl="0" marL="457200" rtl="0" algn="l">
              <a:lnSpc>
                <a:spcPct val="115000"/>
              </a:lnSpc>
              <a:spcBef>
                <a:spcPts val="0"/>
              </a:spcBef>
              <a:spcAft>
                <a:spcPts val="0"/>
              </a:spcAft>
              <a:buClr>
                <a:srgbClr val="1155CC"/>
              </a:buClr>
              <a:buSzPts val="1400"/>
              <a:buFont typeface="Calibri"/>
              <a:buChar char="●"/>
            </a:pPr>
            <a:r>
              <a:rPr lang="en">
                <a:solidFill>
                  <a:srgbClr val="1155CC"/>
                </a:solidFill>
                <a:latin typeface="Calibri"/>
                <a:ea typeface="Calibri"/>
                <a:cs typeface="Calibri"/>
                <a:sym typeface="Calibri"/>
              </a:rPr>
              <a:t>Final Screwing done after accurate placement.</a:t>
            </a:r>
            <a:endParaRPr>
              <a:solidFill>
                <a:srgbClr val="1155CC"/>
              </a:solidFill>
              <a:latin typeface="Calibri"/>
              <a:ea typeface="Calibri"/>
              <a:cs typeface="Calibri"/>
              <a:sym typeface="Calibri"/>
            </a:endParaRPr>
          </a:p>
          <a:p>
            <a:pPr indent="-317500" lvl="0" marL="457200" rtl="0" algn="l">
              <a:lnSpc>
                <a:spcPct val="115000"/>
              </a:lnSpc>
              <a:spcBef>
                <a:spcPts val="0"/>
              </a:spcBef>
              <a:spcAft>
                <a:spcPts val="0"/>
              </a:spcAft>
              <a:buClr>
                <a:srgbClr val="1155CC"/>
              </a:buClr>
              <a:buSzPts val="1400"/>
              <a:buFont typeface="Calibri"/>
              <a:buChar char="●"/>
            </a:pPr>
            <a:r>
              <a:rPr lang="en">
                <a:solidFill>
                  <a:srgbClr val="1155CC"/>
                </a:solidFill>
                <a:latin typeface="Calibri"/>
                <a:ea typeface="Calibri"/>
                <a:cs typeface="Calibri"/>
                <a:sym typeface="Calibri"/>
              </a:rPr>
              <a:t>It can save (23 x 3) ~ 69mins of screwing time and (23 x 2) ~ 46 mins of unscrewing time.</a:t>
            </a:r>
            <a:endParaRPr>
              <a:solidFill>
                <a:srgbClr val="1155CC"/>
              </a:solidFill>
              <a:latin typeface="Calibri"/>
              <a:ea typeface="Calibri"/>
              <a:cs typeface="Calibri"/>
              <a:sym typeface="Calibri"/>
            </a:endParaRPr>
          </a:p>
          <a:p>
            <a:pPr indent="-317500" lvl="0" marL="457200" rtl="0" algn="l">
              <a:lnSpc>
                <a:spcPct val="115000"/>
              </a:lnSpc>
              <a:spcBef>
                <a:spcPts val="0"/>
              </a:spcBef>
              <a:spcAft>
                <a:spcPts val="0"/>
              </a:spcAft>
              <a:buClr>
                <a:srgbClr val="1155CC"/>
              </a:buClr>
              <a:buSzPts val="1400"/>
              <a:buFont typeface="Calibri"/>
              <a:buChar char="●"/>
            </a:pPr>
            <a:r>
              <a:rPr lang="en">
                <a:solidFill>
                  <a:srgbClr val="1155CC"/>
                </a:solidFill>
                <a:latin typeface="Calibri"/>
                <a:ea typeface="Calibri"/>
                <a:cs typeface="Calibri"/>
                <a:sym typeface="Calibri"/>
              </a:rPr>
              <a:t>That is about 2 hours of labor hours saved equalling to $60 saved per court. </a:t>
            </a:r>
            <a:endParaRPr>
              <a:solidFill>
                <a:srgbClr val="1155CC"/>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rgbClr val="1155CC"/>
              </a:solidFill>
              <a:latin typeface="Calibri"/>
              <a:ea typeface="Calibri"/>
              <a:cs typeface="Calibri"/>
              <a:sym typeface="Calibri"/>
            </a:endParaRPr>
          </a:p>
          <a:p>
            <a:pPr indent="0" lvl="0" marL="0" rtl="0" algn="l">
              <a:spcBef>
                <a:spcPts val="0"/>
              </a:spcBef>
              <a:spcAft>
                <a:spcPts val="0"/>
              </a:spcAft>
              <a:buNone/>
            </a:pPr>
            <a:r>
              <a:t/>
            </a:r>
            <a:endParaRPr>
              <a:solidFill>
                <a:schemeClr val="dk2"/>
              </a:solidFill>
              <a:latin typeface="Calibri"/>
              <a:ea typeface="Calibri"/>
              <a:cs typeface="Calibri"/>
              <a:sym typeface="Calibri"/>
            </a:endParaRPr>
          </a:p>
        </p:txBody>
      </p:sp>
      <p:sp>
        <p:nvSpPr>
          <p:cNvPr id="256" name="Google Shape;256;p28"/>
          <p:cNvSpPr/>
          <p:nvPr/>
        </p:nvSpPr>
        <p:spPr>
          <a:xfrm rot="5400000">
            <a:off x="386625" y="1376175"/>
            <a:ext cx="1027200" cy="709200"/>
          </a:xfrm>
          <a:prstGeom prst="homePlate">
            <a:avLst>
              <a:gd fmla="val 50000" name="adj"/>
            </a:avLst>
          </a:prstGeom>
          <a:solidFill>
            <a:srgbClr val="143A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p:nvPr/>
        </p:nvSpPr>
        <p:spPr>
          <a:xfrm rot="5400000">
            <a:off x="386625" y="2403375"/>
            <a:ext cx="1027200" cy="709200"/>
          </a:xfrm>
          <a:prstGeom prst="homePlate">
            <a:avLst>
              <a:gd fmla="val 50000" name="adj"/>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p:nvPr/>
        </p:nvSpPr>
        <p:spPr>
          <a:xfrm rot="5400000">
            <a:off x="275175" y="3542025"/>
            <a:ext cx="1250100" cy="709200"/>
          </a:xfrm>
          <a:prstGeom prst="homePlate">
            <a:avLst>
              <a:gd fmla="val 50000" name="adj"/>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62" name="Shape 262"/>
        <p:cNvGrpSpPr/>
        <p:nvPr/>
      </p:nvGrpSpPr>
      <p:grpSpPr>
        <a:xfrm>
          <a:off x="0" y="0"/>
          <a:ext cx="0" cy="0"/>
          <a:chOff x="0" y="0"/>
          <a:chExt cx="0" cy="0"/>
        </a:xfrm>
      </p:grpSpPr>
      <p:pic>
        <p:nvPicPr>
          <p:cNvPr id="263" name="Google Shape;263;p29"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264" name="Google Shape;264;p29"/>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Team Efficiency Comparison</a:t>
            </a:r>
            <a:endParaRPr b="1">
              <a:solidFill>
                <a:srgbClr val="143A61"/>
              </a:solidFill>
              <a:latin typeface="Calibri"/>
              <a:ea typeface="Calibri"/>
              <a:cs typeface="Calibri"/>
              <a:sym typeface="Calibri"/>
            </a:endParaRPr>
          </a:p>
        </p:txBody>
      </p:sp>
      <p:cxnSp>
        <p:nvCxnSpPr>
          <p:cNvPr id="265" name="Google Shape;265;p29"/>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pic>
        <p:nvPicPr>
          <p:cNvPr id="266" name="Google Shape;266;p29"/>
          <p:cNvPicPr preferRelativeResize="0"/>
          <p:nvPr/>
        </p:nvPicPr>
        <p:blipFill rotWithShape="1">
          <a:blip r:embed="rId4">
            <a:alphaModFix/>
          </a:blip>
          <a:srcRect b="38759" l="0" r="0" t="0"/>
          <a:stretch/>
        </p:blipFill>
        <p:spPr>
          <a:xfrm>
            <a:off x="375000" y="1130850"/>
            <a:ext cx="4069975" cy="2383450"/>
          </a:xfrm>
          <a:prstGeom prst="rect">
            <a:avLst/>
          </a:prstGeom>
          <a:noFill/>
          <a:ln>
            <a:noFill/>
          </a:ln>
        </p:spPr>
      </p:pic>
      <p:pic>
        <p:nvPicPr>
          <p:cNvPr id="267" name="Google Shape;267;p29"/>
          <p:cNvPicPr preferRelativeResize="0"/>
          <p:nvPr/>
        </p:nvPicPr>
        <p:blipFill rotWithShape="1">
          <a:blip r:embed="rId5">
            <a:alphaModFix/>
          </a:blip>
          <a:srcRect b="9421" l="48384" r="-1010" t="9429"/>
          <a:stretch/>
        </p:blipFill>
        <p:spPr>
          <a:xfrm>
            <a:off x="4444981" y="981825"/>
            <a:ext cx="4555796" cy="3891999"/>
          </a:xfrm>
          <a:prstGeom prst="rect">
            <a:avLst/>
          </a:prstGeom>
          <a:noFill/>
          <a:ln cap="flat" cmpd="sng" w="28575">
            <a:solidFill>
              <a:srgbClr val="4A86E8"/>
            </a:solidFill>
            <a:prstDash val="solid"/>
            <a:round/>
            <a:headEnd len="sm" w="sm" type="none"/>
            <a:tailEnd len="sm" w="sm" type="none"/>
          </a:ln>
        </p:spPr>
      </p:pic>
      <p:sp>
        <p:nvSpPr>
          <p:cNvPr id="268" name="Google Shape;268;p29"/>
          <p:cNvSpPr txBox="1"/>
          <p:nvPr/>
        </p:nvSpPr>
        <p:spPr>
          <a:xfrm>
            <a:off x="441538" y="3373700"/>
            <a:ext cx="3936900" cy="193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500" u="sng">
                <a:solidFill>
                  <a:srgbClr val="1155CC"/>
                </a:solidFill>
                <a:latin typeface="Calibri"/>
                <a:ea typeface="Calibri"/>
                <a:cs typeface="Calibri"/>
                <a:sym typeface="Calibri"/>
              </a:rPr>
              <a:t>Key Findings</a:t>
            </a:r>
            <a:endParaRPr b="1" sz="1500" u="sng">
              <a:solidFill>
                <a:srgbClr val="1155CC"/>
              </a:solidFill>
              <a:latin typeface="Calibri"/>
              <a:ea typeface="Calibri"/>
              <a:cs typeface="Calibri"/>
              <a:sym typeface="Calibri"/>
            </a:endParaRPr>
          </a:p>
          <a:p>
            <a:pPr indent="-323850" lvl="0" marL="457200" rtl="0" algn="l">
              <a:lnSpc>
                <a:spcPct val="115000"/>
              </a:lnSpc>
              <a:spcBef>
                <a:spcPts val="1200"/>
              </a:spcBef>
              <a:spcAft>
                <a:spcPts val="0"/>
              </a:spcAft>
              <a:buClr>
                <a:srgbClr val="1155CC"/>
              </a:buClr>
              <a:buSzPts val="1500"/>
              <a:buFont typeface="Calibri"/>
              <a:buChar char="-"/>
            </a:pPr>
            <a:r>
              <a:rPr lang="en" sz="1500">
                <a:solidFill>
                  <a:srgbClr val="1155CC"/>
                </a:solidFill>
                <a:latin typeface="Calibri"/>
                <a:ea typeface="Calibri"/>
                <a:cs typeface="Calibri"/>
                <a:sym typeface="Calibri"/>
              </a:rPr>
              <a:t>Both teams worked 36 hours</a:t>
            </a:r>
            <a:endParaRPr sz="1500">
              <a:solidFill>
                <a:srgbClr val="1155CC"/>
              </a:solidFill>
              <a:latin typeface="Calibri"/>
              <a:ea typeface="Calibri"/>
              <a:cs typeface="Calibri"/>
              <a:sym typeface="Calibri"/>
            </a:endParaRPr>
          </a:p>
          <a:p>
            <a:pPr indent="-323850" lvl="0" marL="457200" rtl="0" algn="l">
              <a:lnSpc>
                <a:spcPct val="115000"/>
              </a:lnSpc>
              <a:spcBef>
                <a:spcPts val="0"/>
              </a:spcBef>
              <a:spcAft>
                <a:spcPts val="0"/>
              </a:spcAft>
              <a:buClr>
                <a:srgbClr val="1155CC"/>
              </a:buClr>
              <a:buSzPts val="1500"/>
              <a:buFont typeface="Calibri"/>
              <a:buChar char="-"/>
            </a:pPr>
            <a:r>
              <a:rPr lang="en" sz="1500">
                <a:solidFill>
                  <a:srgbClr val="1155CC"/>
                </a:solidFill>
                <a:latin typeface="Calibri"/>
                <a:ea typeface="Calibri"/>
                <a:cs typeface="Calibri"/>
                <a:sym typeface="Calibri"/>
              </a:rPr>
              <a:t>Team 2 used role-specific workflow</a:t>
            </a:r>
            <a:endParaRPr sz="1500">
              <a:solidFill>
                <a:srgbClr val="1155CC"/>
              </a:solidFill>
              <a:latin typeface="Calibri"/>
              <a:ea typeface="Calibri"/>
              <a:cs typeface="Calibri"/>
              <a:sym typeface="Calibri"/>
            </a:endParaRPr>
          </a:p>
          <a:p>
            <a:pPr indent="-323850" lvl="0" marL="457200" rtl="0" algn="l">
              <a:lnSpc>
                <a:spcPct val="115000"/>
              </a:lnSpc>
              <a:spcBef>
                <a:spcPts val="0"/>
              </a:spcBef>
              <a:spcAft>
                <a:spcPts val="0"/>
              </a:spcAft>
              <a:buClr>
                <a:srgbClr val="1155CC"/>
              </a:buClr>
              <a:buSzPts val="1500"/>
              <a:buFont typeface="Calibri"/>
              <a:buChar char="-"/>
            </a:pPr>
            <a:r>
              <a:rPr lang="en" sz="1500">
                <a:solidFill>
                  <a:srgbClr val="1155CC"/>
                </a:solidFill>
                <a:latin typeface="Calibri"/>
                <a:ea typeface="Calibri"/>
                <a:cs typeface="Calibri"/>
                <a:sym typeface="Calibri"/>
              </a:rPr>
              <a:t>Team 2 </a:t>
            </a:r>
            <a:r>
              <a:rPr lang="en" sz="1500">
                <a:solidFill>
                  <a:srgbClr val="1155CC"/>
                </a:solidFill>
                <a:latin typeface="Calibri"/>
                <a:ea typeface="Calibri"/>
                <a:cs typeface="Calibri"/>
                <a:sym typeface="Calibri"/>
              </a:rPr>
              <a:t>achieved</a:t>
            </a:r>
            <a:r>
              <a:rPr lang="en" sz="1500">
                <a:solidFill>
                  <a:srgbClr val="1155CC"/>
                </a:solidFill>
                <a:latin typeface="Calibri"/>
                <a:ea typeface="Calibri"/>
                <a:cs typeface="Calibri"/>
                <a:sym typeface="Calibri"/>
              </a:rPr>
              <a:t> 37.36% time savings</a:t>
            </a:r>
            <a:endParaRPr sz="1500">
              <a:solidFill>
                <a:srgbClr val="1155CC"/>
              </a:solidFill>
              <a:latin typeface="Calibri"/>
              <a:ea typeface="Calibri"/>
              <a:cs typeface="Calibri"/>
              <a:sym typeface="Calibri"/>
            </a:endParaRPr>
          </a:p>
          <a:p>
            <a:pPr indent="-323850" lvl="0" marL="457200" rtl="0" algn="l">
              <a:lnSpc>
                <a:spcPct val="115000"/>
              </a:lnSpc>
              <a:spcBef>
                <a:spcPts val="0"/>
              </a:spcBef>
              <a:spcAft>
                <a:spcPts val="0"/>
              </a:spcAft>
              <a:buClr>
                <a:srgbClr val="1155CC"/>
              </a:buClr>
              <a:buSzPts val="1500"/>
              <a:buFont typeface="Calibri"/>
              <a:buChar char="-"/>
            </a:pPr>
            <a:r>
              <a:rPr lang="en" sz="1500">
                <a:solidFill>
                  <a:srgbClr val="1155CC"/>
                </a:solidFill>
                <a:latin typeface="Calibri"/>
                <a:ea typeface="Calibri"/>
                <a:cs typeface="Calibri"/>
                <a:sym typeface="Calibri"/>
              </a:rPr>
              <a:t>Specialized tasks increased productivity</a:t>
            </a:r>
            <a:endParaRPr sz="1500">
              <a:solidFill>
                <a:srgbClr val="1155CC"/>
              </a:solidFill>
              <a:latin typeface="Calibri"/>
              <a:ea typeface="Calibri"/>
              <a:cs typeface="Calibri"/>
              <a:sym typeface="Calibri"/>
            </a:endParaRPr>
          </a:p>
          <a:p>
            <a:pPr indent="0" lvl="0" marL="0" rtl="0" algn="l">
              <a:spcBef>
                <a:spcPts val="1200"/>
              </a:spcBef>
              <a:spcAft>
                <a:spcPts val="0"/>
              </a:spcAft>
              <a:buNone/>
            </a:pPr>
            <a:r>
              <a:t/>
            </a:r>
            <a:endParaRPr sz="1800">
              <a:solidFill>
                <a:schemeClr val="dk2"/>
              </a:solidFill>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72" name="Shape 272"/>
        <p:cNvGrpSpPr/>
        <p:nvPr/>
      </p:nvGrpSpPr>
      <p:grpSpPr>
        <a:xfrm>
          <a:off x="0" y="0"/>
          <a:ext cx="0" cy="0"/>
          <a:chOff x="0" y="0"/>
          <a:chExt cx="0" cy="0"/>
        </a:xfrm>
      </p:grpSpPr>
      <p:pic>
        <p:nvPicPr>
          <p:cNvPr id="273" name="Google Shape;273;p30"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cxnSp>
        <p:nvCxnSpPr>
          <p:cNvPr id="274" name="Google Shape;274;p30"/>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sp>
        <p:nvSpPr>
          <p:cNvPr id="275" name="Google Shape;275;p30"/>
          <p:cNvSpPr txBox="1"/>
          <p:nvPr/>
        </p:nvSpPr>
        <p:spPr>
          <a:xfrm>
            <a:off x="436800" y="401150"/>
            <a:ext cx="6222000" cy="4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143A61"/>
                </a:solidFill>
                <a:latin typeface="Calibri"/>
                <a:ea typeface="Calibri"/>
                <a:cs typeface="Calibri"/>
                <a:sym typeface="Calibri"/>
              </a:rPr>
              <a:t>Architectural Drawing Discrepancies</a:t>
            </a:r>
            <a:r>
              <a:rPr lang="en" sz="3000">
                <a:solidFill>
                  <a:srgbClr val="143A61"/>
                </a:solidFill>
                <a:latin typeface="Calibri"/>
                <a:ea typeface="Calibri"/>
                <a:cs typeface="Calibri"/>
                <a:sym typeface="Calibri"/>
              </a:rPr>
              <a:t> </a:t>
            </a:r>
            <a:endParaRPr sz="3000">
              <a:solidFill>
                <a:srgbClr val="143A61"/>
              </a:solidFill>
              <a:latin typeface="Calibri"/>
              <a:ea typeface="Calibri"/>
              <a:cs typeface="Calibri"/>
              <a:sym typeface="Calibri"/>
            </a:endParaRPr>
          </a:p>
        </p:txBody>
      </p:sp>
      <p:sp>
        <p:nvSpPr>
          <p:cNvPr id="276" name="Google Shape;276;p30"/>
          <p:cNvSpPr txBox="1"/>
          <p:nvPr/>
        </p:nvSpPr>
        <p:spPr>
          <a:xfrm>
            <a:off x="436800" y="1149950"/>
            <a:ext cx="4020300" cy="9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143A61"/>
                </a:solidFill>
                <a:latin typeface="Proxima Nova"/>
                <a:ea typeface="Proxima Nova"/>
                <a:cs typeface="Proxima Nova"/>
                <a:sym typeface="Proxima Nova"/>
              </a:rPr>
              <a:t>Drawing A5.1</a:t>
            </a:r>
            <a:endParaRPr sz="2100">
              <a:solidFill>
                <a:srgbClr val="143A61"/>
              </a:solidFill>
              <a:latin typeface="Proxima Nova"/>
              <a:ea typeface="Proxima Nova"/>
              <a:cs typeface="Proxima Nova"/>
              <a:sym typeface="Proxima Nova"/>
            </a:endParaRPr>
          </a:p>
          <a:p>
            <a:pPr indent="-330200" lvl="0" marL="457200" rtl="0" algn="l">
              <a:spcBef>
                <a:spcPts val="0"/>
              </a:spcBef>
              <a:spcAft>
                <a:spcPts val="0"/>
              </a:spcAft>
              <a:buClr>
                <a:schemeClr val="dk1"/>
              </a:buClr>
              <a:buSzPts val="1600"/>
              <a:buFont typeface="Proxima Nova"/>
              <a:buChar char="●"/>
            </a:pPr>
            <a:r>
              <a:rPr lang="en" sz="1600">
                <a:solidFill>
                  <a:schemeClr val="dk1"/>
                </a:solidFill>
                <a:latin typeface="Proxima Nova"/>
                <a:ea typeface="Proxima Nova"/>
                <a:cs typeface="Proxima Nova"/>
                <a:sym typeface="Proxima Nova"/>
              </a:rPr>
              <a:t>Shows larger rooms with </a:t>
            </a:r>
            <a:r>
              <a:rPr lang="en" sz="1600">
                <a:solidFill>
                  <a:schemeClr val="dk1"/>
                </a:solidFill>
                <a:latin typeface="Proxima Nova"/>
                <a:ea typeface="Proxima Nova"/>
                <a:cs typeface="Proxima Nova"/>
                <a:sym typeface="Proxima Nova"/>
              </a:rPr>
              <a:t>consisting</a:t>
            </a:r>
            <a:r>
              <a:rPr lang="en" sz="1600">
                <a:solidFill>
                  <a:schemeClr val="dk1"/>
                </a:solidFill>
                <a:latin typeface="Proxima Nova"/>
                <a:ea typeface="Proxima Nova"/>
                <a:cs typeface="Proxima Nova"/>
                <a:sym typeface="Proxima Nova"/>
              </a:rPr>
              <a:t> layout throughout project. </a:t>
            </a:r>
            <a:endParaRPr sz="1600">
              <a:solidFill>
                <a:schemeClr val="dk1"/>
              </a:solidFill>
              <a:latin typeface="Proxima Nova"/>
              <a:ea typeface="Proxima Nova"/>
              <a:cs typeface="Proxima Nova"/>
              <a:sym typeface="Proxima Nova"/>
            </a:endParaRPr>
          </a:p>
        </p:txBody>
      </p:sp>
      <p:sp>
        <p:nvSpPr>
          <p:cNvPr id="277" name="Google Shape;277;p30"/>
          <p:cNvSpPr txBox="1"/>
          <p:nvPr/>
        </p:nvSpPr>
        <p:spPr>
          <a:xfrm>
            <a:off x="4599725" y="1149950"/>
            <a:ext cx="3663900" cy="10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143A61"/>
                </a:solidFill>
                <a:latin typeface="Proxima Nova"/>
                <a:ea typeface="Proxima Nova"/>
                <a:cs typeface="Proxima Nova"/>
                <a:sym typeface="Proxima Nova"/>
              </a:rPr>
              <a:t>Drawings E1.0/E2.0</a:t>
            </a:r>
            <a:endParaRPr b="1" sz="2100">
              <a:solidFill>
                <a:srgbClr val="143A61"/>
              </a:solidFill>
              <a:latin typeface="Proxima Nova"/>
              <a:ea typeface="Proxima Nova"/>
              <a:cs typeface="Proxima Nova"/>
              <a:sym typeface="Proxima Nova"/>
            </a:endParaRPr>
          </a:p>
          <a:p>
            <a:pPr indent="-330200" lvl="0" marL="457200" rtl="0" algn="l">
              <a:spcBef>
                <a:spcPts val="0"/>
              </a:spcBef>
              <a:spcAft>
                <a:spcPts val="0"/>
              </a:spcAft>
              <a:buClr>
                <a:schemeClr val="dk1"/>
              </a:buClr>
              <a:buSzPts val="1600"/>
              <a:buFont typeface="Proxima Nova"/>
              <a:buChar char="●"/>
            </a:pPr>
            <a:r>
              <a:rPr lang="en" sz="1600">
                <a:solidFill>
                  <a:schemeClr val="dk1"/>
                </a:solidFill>
                <a:latin typeface="Proxima Nova"/>
                <a:ea typeface="Proxima Nova"/>
                <a:cs typeface="Proxima Nova"/>
                <a:sym typeface="Proxima Nova"/>
              </a:rPr>
              <a:t>Display shifted outlets &amp; reduced spaces in key areas.</a:t>
            </a:r>
            <a:endParaRPr sz="1600">
              <a:solidFill>
                <a:schemeClr val="dk1"/>
              </a:solidFill>
              <a:latin typeface="Proxima Nova"/>
              <a:ea typeface="Proxima Nova"/>
              <a:cs typeface="Proxima Nova"/>
              <a:sym typeface="Proxima Nova"/>
            </a:endParaRPr>
          </a:p>
        </p:txBody>
      </p:sp>
      <p:sp>
        <p:nvSpPr>
          <p:cNvPr id="278" name="Google Shape;278;p30"/>
          <p:cNvSpPr txBox="1"/>
          <p:nvPr/>
        </p:nvSpPr>
        <p:spPr>
          <a:xfrm>
            <a:off x="545625" y="2430050"/>
            <a:ext cx="4707000" cy="12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143A61"/>
                </a:solidFill>
                <a:latin typeface="Proxima Nova"/>
                <a:ea typeface="Proxima Nova"/>
                <a:cs typeface="Proxima Nova"/>
                <a:sym typeface="Proxima Nova"/>
              </a:rPr>
              <a:t>Impact </a:t>
            </a:r>
            <a:endParaRPr b="1" sz="2200">
              <a:solidFill>
                <a:srgbClr val="143A61"/>
              </a:solidFill>
              <a:latin typeface="Proxima Nova"/>
              <a:ea typeface="Proxima Nova"/>
              <a:cs typeface="Proxima Nova"/>
              <a:sym typeface="Proxima Nova"/>
            </a:endParaRPr>
          </a:p>
          <a:p>
            <a:pPr indent="-342900" lvl="0" marL="457200" rtl="0" algn="l">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Fence layout &amp; fixture differences caused on-site </a:t>
            </a:r>
            <a:r>
              <a:rPr lang="en" sz="1800">
                <a:solidFill>
                  <a:schemeClr val="dk1"/>
                </a:solidFill>
                <a:latin typeface="Proxima Nova"/>
                <a:ea typeface="Proxima Nova"/>
                <a:cs typeface="Proxima Nova"/>
                <a:sym typeface="Proxima Nova"/>
              </a:rPr>
              <a:t>delays</a:t>
            </a:r>
            <a:r>
              <a:rPr lang="en" sz="1800">
                <a:solidFill>
                  <a:schemeClr val="dk1"/>
                </a:solidFill>
                <a:latin typeface="Proxima Nova"/>
                <a:ea typeface="Proxima Nova"/>
                <a:cs typeface="Proxima Nova"/>
                <a:sym typeface="Proxima Nova"/>
              </a:rPr>
              <a:t> requiring field corrections. </a:t>
            </a:r>
            <a:endParaRPr sz="1800">
              <a:solidFill>
                <a:schemeClr val="dk1"/>
              </a:solidFill>
              <a:latin typeface="Proxima Nova"/>
              <a:ea typeface="Proxima Nova"/>
              <a:cs typeface="Proxima Nova"/>
              <a:sym typeface="Proxima Nova"/>
            </a:endParaRPr>
          </a:p>
        </p:txBody>
      </p:sp>
      <p:sp>
        <p:nvSpPr>
          <p:cNvPr id="279" name="Google Shape;279;p30"/>
          <p:cNvSpPr txBox="1"/>
          <p:nvPr/>
        </p:nvSpPr>
        <p:spPr>
          <a:xfrm>
            <a:off x="213975" y="3984650"/>
            <a:ext cx="8557500" cy="946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143A61"/>
              </a:buClr>
              <a:buSzPts val="2200"/>
              <a:buFont typeface="Proxima Nova"/>
              <a:buChar char="●"/>
            </a:pPr>
            <a:r>
              <a:rPr b="1" lang="en" sz="2200">
                <a:solidFill>
                  <a:srgbClr val="143A61"/>
                </a:solidFill>
                <a:latin typeface="Proxima Nova"/>
                <a:ea typeface="Proxima Nova"/>
                <a:cs typeface="Proxima Nova"/>
                <a:sym typeface="Proxima Nova"/>
              </a:rPr>
              <a:t>These inconsistencies between approved plans required </a:t>
            </a:r>
            <a:r>
              <a:rPr b="1" lang="en" sz="2200">
                <a:solidFill>
                  <a:srgbClr val="143A61"/>
                </a:solidFill>
                <a:latin typeface="Proxima Nova"/>
                <a:ea typeface="Proxima Nova"/>
                <a:cs typeface="Proxima Nova"/>
                <a:sym typeface="Proxima Nova"/>
              </a:rPr>
              <a:t>immediate</a:t>
            </a:r>
            <a:r>
              <a:rPr b="1" lang="en" sz="2200">
                <a:solidFill>
                  <a:srgbClr val="143A61"/>
                </a:solidFill>
                <a:latin typeface="Proxima Nova"/>
                <a:ea typeface="Proxima Nova"/>
                <a:cs typeface="Proxima Nova"/>
                <a:sym typeface="Proxima Nova"/>
              </a:rPr>
              <a:t> resolution to prevent </a:t>
            </a:r>
            <a:r>
              <a:rPr b="1" lang="en" sz="2200">
                <a:solidFill>
                  <a:srgbClr val="143A61"/>
                </a:solidFill>
                <a:latin typeface="Proxima Nova"/>
                <a:ea typeface="Proxima Nova"/>
                <a:cs typeface="Proxima Nova"/>
                <a:sym typeface="Proxima Nova"/>
              </a:rPr>
              <a:t>further</a:t>
            </a:r>
            <a:r>
              <a:rPr b="1" lang="en" sz="2200">
                <a:solidFill>
                  <a:srgbClr val="143A61"/>
                </a:solidFill>
                <a:latin typeface="Proxima Nova"/>
                <a:ea typeface="Proxima Nova"/>
                <a:cs typeface="Proxima Nova"/>
                <a:sym typeface="Proxima Nova"/>
              </a:rPr>
              <a:t> delays. </a:t>
            </a:r>
            <a:endParaRPr b="1" sz="2200">
              <a:solidFill>
                <a:srgbClr val="143A61"/>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83" name="Shape 283"/>
        <p:cNvGrpSpPr/>
        <p:nvPr/>
      </p:nvGrpSpPr>
      <p:grpSpPr>
        <a:xfrm>
          <a:off x="0" y="0"/>
          <a:ext cx="0" cy="0"/>
          <a:chOff x="0" y="0"/>
          <a:chExt cx="0" cy="0"/>
        </a:xfrm>
      </p:grpSpPr>
      <p:pic>
        <p:nvPicPr>
          <p:cNvPr id="284" name="Google Shape;284;p31"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cxnSp>
        <p:nvCxnSpPr>
          <p:cNvPr id="285" name="Google Shape;285;p31"/>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sp>
        <p:nvSpPr>
          <p:cNvPr id="286" name="Google Shape;286;p31"/>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Architectural Drawing Differences</a:t>
            </a:r>
            <a:endParaRPr b="1">
              <a:solidFill>
                <a:srgbClr val="143A61"/>
              </a:solidFill>
              <a:latin typeface="Calibri"/>
              <a:ea typeface="Calibri"/>
              <a:cs typeface="Calibri"/>
              <a:sym typeface="Calibri"/>
            </a:endParaRPr>
          </a:p>
        </p:txBody>
      </p:sp>
      <p:pic>
        <p:nvPicPr>
          <p:cNvPr id="287" name="Google Shape;287;p31"/>
          <p:cNvPicPr preferRelativeResize="0"/>
          <p:nvPr/>
        </p:nvPicPr>
        <p:blipFill rotWithShape="1">
          <a:blip r:embed="rId4">
            <a:alphaModFix/>
          </a:blip>
          <a:srcRect b="0" l="0" r="0" t="12526"/>
          <a:stretch/>
        </p:blipFill>
        <p:spPr>
          <a:xfrm>
            <a:off x="152400" y="1201912"/>
            <a:ext cx="8229601" cy="378918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91" name="Shape 291"/>
        <p:cNvGrpSpPr/>
        <p:nvPr/>
      </p:nvGrpSpPr>
      <p:grpSpPr>
        <a:xfrm>
          <a:off x="0" y="0"/>
          <a:ext cx="0" cy="0"/>
          <a:chOff x="0" y="0"/>
          <a:chExt cx="0" cy="0"/>
        </a:xfrm>
      </p:grpSpPr>
      <p:pic>
        <p:nvPicPr>
          <p:cNvPr id="292" name="Google Shape;292;p32"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cxnSp>
        <p:nvCxnSpPr>
          <p:cNvPr id="293" name="Google Shape;293;p32"/>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sp>
        <p:nvSpPr>
          <p:cNvPr id="294" name="Google Shape;294;p32"/>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Architectural Drawing Differences</a:t>
            </a:r>
            <a:endParaRPr b="1">
              <a:solidFill>
                <a:srgbClr val="143A61"/>
              </a:solidFill>
              <a:latin typeface="Calibri"/>
              <a:ea typeface="Calibri"/>
              <a:cs typeface="Calibri"/>
              <a:sym typeface="Calibri"/>
            </a:endParaRPr>
          </a:p>
        </p:txBody>
      </p:sp>
      <p:pic>
        <p:nvPicPr>
          <p:cNvPr id="295" name="Google Shape;295;p32"/>
          <p:cNvPicPr preferRelativeResize="0"/>
          <p:nvPr/>
        </p:nvPicPr>
        <p:blipFill>
          <a:blip r:embed="rId4">
            <a:alphaModFix/>
          </a:blip>
          <a:stretch>
            <a:fillRect/>
          </a:stretch>
        </p:blipFill>
        <p:spPr>
          <a:xfrm>
            <a:off x="457200" y="892975"/>
            <a:ext cx="7955410" cy="40981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p:nvPr/>
        </p:nvSpPr>
        <p:spPr>
          <a:xfrm>
            <a:off x="3853655" y="1467846"/>
            <a:ext cx="1436700" cy="3222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68" name="Google Shape;68;p15"/>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Increased Efficiency</a:t>
            </a:r>
            <a:endParaRPr b="1">
              <a:solidFill>
                <a:srgbClr val="143A61"/>
              </a:solidFill>
              <a:latin typeface="Calibri"/>
              <a:ea typeface="Calibri"/>
              <a:cs typeface="Calibri"/>
              <a:sym typeface="Calibri"/>
            </a:endParaRPr>
          </a:p>
        </p:txBody>
      </p:sp>
      <p:sp>
        <p:nvSpPr>
          <p:cNvPr id="69" name="Google Shape;69;p15"/>
          <p:cNvSpPr/>
          <p:nvPr/>
        </p:nvSpPr>
        <p:spPr>
          <a:xfrm>
            <a:off x="457250" y="1467846"/>
            <a:ext cx="1436700" cy="3222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70" name="Google Shape;70;p15"/>
          <p:cNvSpPr/>
          <p:nvPr/>
        </p:nvSpPr>
        <p:spPr>
          <a:xfrm>
            <a:off x="2155453" y="1467846"/>
            <a:ext cx="1436700" cy="3222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71" name="Google Shape;71;p15"/>
          <p:cNvSpPr/>
          <p:nvPr/>
        </p:nvSpPr>
        <p:spPr>
          <a:xfrm>
            <a:off x="5551859" y="1467721"/>
            <a:ext cx="1436700" cy="3222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72" name="Google Shape;72;p15"/>
          <p:cNvSpPr/>
          <p:nvPr/>
        </p:nvSpPr>
        <p:spPr>
          <a:xfrm>
            <a:off x="7250062" y="1467846"/>
            <a:ext cx="1436700" cy="3222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grpSp>
        <p:nvGrpSpPr>
          <p:cNvPr id="73" name="Google Shape;73;p15"/>
          <p:cNvGrpSpPr/>
          <p:nvPr/>
        </p:nvGrpSpPr>
        <p:grpSpPr>
          <a:xfrm>
            <a:off x="452350" y="3079591"/>
            <a:ext cx="1436654" cy="1240213"/>
            <a:chOff x="504113" y="3128886"/>
            <a:chExt cx="1432500" cy="1236627"/>
          </a:xfrm>
        </p:grpSpPr>
        <p:sp>
          <p:nvSpPr>
            <p:cNvPr id="74" name="Google Shape;74;p15"/>
            <p:cNvSpPr txBox="1"/>
            <p:nvPr/>
          </p:nvSpPr>
          <p:spPr>
            <a:xfrm>
              <a:off x="504113" y="3680313"/>
              <a:ext cx="1432500" cy="68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Calibri"/>
                  <a:ea typeface="Calibri"/>
                  <a:cs typeface="Calibri"/>
                  <a:sym typeface="Calibri"/>
                </a:rPr>
                <a:t>Identify the layout and requirements of one complete court.</a:t>
              </a:r>
              <a:endParaRPr sz="1200">
                <a:solidFill>
                  <a:schemeClr val="dk1"/>
                </a:solidFill>
                <a:latin typeface="Calibri"/>
                <a:ea typeface="Calibri"/>
                <a:cs typeface="Calibri"/>
                <a:sym typeface="Calibri"/>
              </a:endParaRPr>
            </a:p>
          </p:txBody>
        </p:sp>
        <p:sp>
          <p:nvSpPr>
            <p:cNvPr id="75" name="Google Shape;75;p15"/>
            <p:cNvSpPr txBox="1"/>
            <p:nvPr/>
          </p:nvSpPr>
          <p:spPr>
            <a:xfrm>
              <a:off x="504113" y="3128886"/>
              <a:ext cx="1432500" cy="32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Calibri"/>
                  <a:ea typeface="Calibri"/>
                  <a:cs typeface="Calibri"/>
                  <a:sym typeface="Calibri"/>
                </a:rPr>
                <a:t>Define</a:t>
              </a:r>
              <a:endParaRPr b="1" sz="1800">
                <a:solidFill>
                  <a:schemeClr val="dk1"/>
                </a:solidFill>
                <a:latin typeface="Calibri"/>
                <a:ea typeface="Calibri"/>
                <a:cs typeface="Calibri"/>
                <a:sym typeface="Calibri"/>
              </a:endParaRPr>
            </a:p>
          </p:txBody>
        </p:sp>
      </p:grpSp>
      <p:sp>
        <p:nvSpPr>
          <p:cNvPr id="76" name="Google Shape;76;p15"/>
          <p:cNvSpPr txBox="1"/>
          <p:nvPr/>
        </p:nvSpPr>
        <p:spPr>
          <a:xfrm>
            <a:off x="2152983" y="3632757"/>
            <a:ext cx="1436700" cy="68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Calibri"/>
                <a:ea typeface="Calibri"/>
                <a:cs typeface="Calibri"/>
                <a:sym typeface="Calibri"/>
              </a:rPr>
              <a:t>Record all data needed to build one full court from start to finish.</a:t>
            </a:r>
            <a:endParaRPr sz="1200">
              <a:solidFill>
                <a:schemeClr val="dk1"/>
              </a:solidFill>
              <a:latin typeface="Calibri"/>
              <a:ea typeface="Calibri"/>
              <a:cs typeface="Calibri"/>
              <a:sym typeface="Calibri"/>
            </a:endParaRPr>
          </a:p>
        </p:txBody>
      </p:sp>
      <p:sp>
        <p:nvSpPr>
          <p:cNvPr id="77" name="Google Shape;77;p15"/>
          <p:cNvSpPr txBox="1"/>
          <p:nvPr/>
        </p:nvSpPr>
        <p:spPr>
          <a:xfrm>
            <a:off x="2152983" y="3079672"/>
            <a:ext cx="1436700" cy="32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Calibri"/>
                <a:ea typeface="Calibri"/>
                <a:cs typeface="Calibri"/>
                <a:sym typeface="Calibri"/>
              </a:rPr>
              <a:t>Measure</a:t>
            </a:r>
            <a:endParaRPr b="1" sz="1800">
              <a:solidFill>
                <a:schemeClr val="dk1"/>
              </a:solidFill>
              <a:latin typeface="Calibri"/>
              <a:ea typeface="Calibri"/>
              <a:cs typeface="Calibri"/>
              <a:sym typeface="Calibri"/>
            </a:endParaRPr>
          </a:p>
        </p:txBody>
      </p:sp>
      <p:sp>
        <p:nvSpPr>
          <p:cNvPr id="78" name="Google Shape;78;p15"/>
          <p:cNvSpPr txBox="1"/>
          <p:nvPr/>
        </p:nvSpPr>
        <p:spPr>
          <a:xfrm>
            <a:off x="3853656" y="3632757"/>
            <a:ext cx="1436700" cy="68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Calibri"/>
                <a:ea typeface="Calibri"/>
                <a:cs typeface="Calibri"/>
                <a:sym typeface="Calibri"/>
              </a:rPr>
              <a:t>Conduct time studies to track labor and inefficiencies, create a BOM, and document </a:t>
            </a:r>
            <a:r>
              <a:rPr lang="en" sz="1200">
                <a:solidFill>
                  <a:schemeClr val="dk1"/>
                </a:solidFill>
                <a:latin typeface="Calibri"/>
                <a:ea typeface="Calibri"/>
                <a:cs typeface="Calibri"/>
                <a:sym typeface="Calibri"/>
              </a:rPr>
              <a:t>equipment usage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79" name="Google Shape;79;p15"/>
          <p:cNvSpPr txBox="1"/>
          <p:nvPr/>
        </p:nvSpPr>
        <p:spPr>
          <a:xfrm>
            <a:off x="3853656" y="3079672"/>
            <a:ext cx="1436700" cy="32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Calibri"/>
                <a:ea typeface="Calibri"/>
                <a:cs typeface="Calibri"/>
                <a:sym typeface="Calibri"/>
              </a:rPr>
              <a:t>Analyze</a:t>
            </a:r>
            <a:endParaRPr b="1" sz="1800">
              <a:solidFill>
                <a:schemeClr val="dk1"/>
              </a:solidFill>
              <a:latin typeface="Calibri"/>
              <a:ea typeface="Calibri"/>
              <a:cs typeface="Calibri"/>
              <a:sym typeface="Calibri"/>
            </a:endParaRPr>
          </a:p>
        </p:txBody>
      </p:sp>
      <p:sp>
        <p:nvSpPr>
          <p:cNvPr id="80" name="Google Shape;80;p15"/>
          <p:cNvSpPr txBox="1"/>
          <p:nvPr/>
        </p:nvSpPr>
        <p:spPr>
          <a:xfrm>
            <a:off x="5479388" y="3191600"/>
            <a:ext cx="1581600" cy="1569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sz="1200">
                <a:solidFill>
                  <a:schemeClr val="dk1"/>
                </a:solidFill>
                <a:latin typeface="Calibri"/>
                <a:ea typeface="Calibri"/>
                <a:cs typeface="Calibri"/>
                <a:sym typeface="Calibri"/>
              </a:rPr>
              <a:t>Suggest improvements like matching materials, staging better, and getting new equipment.</a:t>
            </a:r>
            <a:endParaRPr sz="1200">
              <a:solidFill>
                <a:schemeClr val="dk1"/>
              </a:solidFill>
              <a:latin typeface="Calibri"/>
              <a:ea typeface="Calibri"/>
              <a:cs typeface="Calibri"/>
              <a:sym typeface="Calibri"/>
            </a:endParaRPr>
          </a:p>
        </p:txBody>
      </p:sp>
      <p:sp>
        <p:nvSpPr>
          <p:cNvPr id="81" name="Google Shape;81;p15"/>
          <p:cNvSpPr txBox="1"/>
          <p:nvPr/>
        </p:nvSpPr>
        <p:spPr>
          <a:xfrm>
            <a:off x="5551859" y="3079672"/>
            <a:ext cx="1436700" cy="32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Calibri"/>
                <a:ea typeface="Calibri"/>
                <a:cs typeface="Calibri"/>
                <a:sym typeface="Calibri"/>
              </a:rPr>
              <a:t>Improve</a:t>
            </a:r>
            <a:endParaRPr b="1" sz="1800">
              <a:solidFill>
                <a:schemeClr val="dk1"/>
              </a:solidFill>
              <a:latin typeface="Calibri"/>
              <a:ea typeface="Calibri"/>
              <a:cs typeface="Calibri"/>
              <a:sym typeface="Calibri"/>
            </a:endParaRPr>
          </a:p>
        </p:txBody>
      </p:sp>
      <p:sp>
        <p:nvSpPr>
          <p:cNvPr id="82" name="Google Shape;82;p15"/>
          <p:cNvSpPr txBox="1"/>
          <p:nvPr/>
        </p:nvSpPr>
        <p:spPr>
          <a:xfrm>
            <a:off x="7250062" y="3632757"/>
            <a:ext cx="1436700" cy="68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Calibri"/>
                <a:ea typeface="Calibri"/>
                <a:cs typeface="Calibri"/>
                <a:sym typeface="Calibri"/>
              </a:rPr>
              <a:t>Implement changes and track progress using clear Key Performance Indicators.</a:t>
            </a:r>
            <a:endParaRPr sz="1200">
              <a:solidFill>
                <a:schemeClr val="dk1"/>
              </a:solidFill>
              <a:latin typeface="Calibri"/>
              <a:ea typeface="Calibri"/>
              <a:cs typeface="Calibri"/>
              <a:sym typeface="Calibri"/>
            </a:endParaRPr>
          </a:p>
        </p:txBody>
      </p:sp>
      <p:sp>
        <p:nvSpPr>
          <p:cNvPr id="83" name="Google Shape;83;p15"/>
          <p:cNvSpPr txBox="1"/>
          <p:nvPr/>
        </p:nvSpPr>
        <p:spPr>
          <a:xfrm>
            <a:off x="7250062" y="3080609"/>
            <a:ext cx="1436700" cy="32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Calibri"/>
                <a:ea typeface="Calibri"/>
                <a:cs typeface="Calibri"/>
                <a:sym typeface="Calibri"/>
              </a:rPr>
              <a:t>Execute</a:t>
            </a:r>
            <a:endParaRPr b="1" sz="1800">
              <a:solidFill>
                <a:schemeClr val="dk1"/>
              </a:solidFill>
              <a:latin typeface="Calibri"/>
              <a:ea typeface="Calibri"/>
              <a:cs typeface="Calibri"/>
              <a:sym typeface="Calibri"/>
            </a:endParaRPr>
          </a:p>
        </p:txBody>
      </p:sp>
      <p:sp>
        <p:nvSpPr>
          <p:cNvPr id="84" name="Google Shape;84;p15"/>
          <p:cNvSpPr/>
          <p:nvPr/>
        </p:nvSpPr>
        <p:spPr>
          <a:xfrm>
            <a:off x="457231" y="2415612"/>
            <a:ext cx="1695600" cy="437400"/>
          </a:xfrm>
          <a:prstGeom prst="homePlate">
            <a:avLst>
              <a:gd fmla="val 50000" name="adj"/>
            </a:avLst>
          </a:prstGeom>
          <a:solidFill>
            <a:srgbClr val="143A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2155459" y="2415612"/>
            <a:ext cx="1695600" cy="437400"/>
          </a:xfrm>
          <a:prstGeom prst="homePlate">
            <a:avLst>
              <a:gd fmla="val 50000" name="adj"/>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3853662" y="2415612"/>
            <a:ext cx="1695600" cy="437400"/>
          </a:xfrm>
          <a:prstGeom prst="homePlate">
            <a:avLst>
              <a:gd fmla="val 50000" name="adj"/>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5551865" y="2415612"/>
            <a:ext cx="1695600" cy="437400"/>
          </a:xfrm>
          <a:prstGeom prst="homePlate">
            <a:avLst>
              <a:gd fmla="val 50000" name="adj"/>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7250047" y="2417484"/>
            <a:ext cx="1436700" cy="437400"/>
          </a:xfrm>
          <a:prstGeom prst="rect">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txBox="1"/>
          <p:nvPr/>
        </p:nvSpPr>
        <p:spPr>
          <a:xfrm>
            <a:off x="457225" y="2471145"/>
            <a:ext cx="1436700" cy="32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Fira Sans Extra Condensed"/>
                <a:ea typeface="Fira Sans Extra Condensed"/>
                <a:cs typeface="Fira Sans Extra Condensed"/>
                <a:sym typeface="Fira Sans Extra Condensed"/>
              </a:rPr>
              <a:t>1</a:t>
            </a:r>
            <a:endParaRPr b="1" sz="1800">
              <a:solidFill>
                <a:schemeClr val="lt1"/>
              </a:solidFill>
              <a:latin typeface="Fira Sans Extra Condensed"/>
              <a:ea typeface="Fira Sans Extra Condensed"/>
              <a:cs typeface="Fira Sans Extra Condensed"/>
              <a:sym typeface="Fira Sans Extra Condensed"/>
            </a:endParaRPr>
          </a:p>
        </p:txBody>
      </p:sp>
      <p:sp>
        <p:nvSpPr>
          <p:cNvPr id="90" name="Google Shape;90;p15"/>
          <p:cNvSpPr txBox="1"/>
          <p:nvPr/>
        </p:nvSpPr>
        <p:spPr>
          <a:xfrm>
            <a:off x="2155455" y="2471145"/>
            <a:ext cx="1436700" cy="32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Fira Sans Extra Condensed"/>
                <a:ea typeface="Fira Sans Extra Condensed"/>
                <a:cs typeface="Fira Sans Extra Condensed"/>
                <a:sym typeface="Fira Sans Extra Condensed"/>
              </a:rPr>
              <a:t>2</a:t>
            </a:r>
            <a:endParaRPr b="1" sz="1800">
              <a:solidFill>
                <a:schemeClr val="lt1"/>
              </a:solidFill>
              <a:latin typeface="Fira Sans Extra Condensed"/>
              <a:ea typeface="Fira Sans Extra Condensed"/>
              <a:cs typeface="Fira Sans Extra Condensed"/>
              <a:sym typeface="Fira Sans Extra Condensed"/>
            </a:endParaRPr>
          </a:p>
        </p:txBody>
      </p:sp>
      <p:sp>
        <p:nvSpPr>
          <p:cNvPr id="91" name="Google Shape;91;p15"/>
          <p:cNvSpPr txBox="1"/>
          <p:nvPr/>
        </p:nvSpPr>
        <p:spPr>
          <a:xfrm>
            <a:off x="3853659" y="2471145"/>
            <a:ext cx="1436700" cy="32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Fira Sans Extra Condensed"/>
                <a:ea typeface="Fira Sans Extra Condensed"/>
                <a:cs typeface="Fira Sans Extra Condensed"/>
                <a:sym typeface="Fira Sans Extra Condensed"/>
              </a:rPr>
              <a:t>3</a:t>
            </a:r>
            <a:endParaRPr b="1" sz="1800">
              <a:solidFill>
                <a:schemeClr val="lt1"/>
              </a:solidFill>
              <a:latin typeface="Fira Sans Extra Condensed"/>
              <a:ea typeface="Fira Sans Extra Condensed"/>
              <a:cs typeface="Fira Sans Extra Condensed"/>
              <a:sym typeface="Fira Sans Extra Condensed"/>
            </a:endParaRPr>
          </a:p>
        </p:txBody>
      </p:sp>
      <p:sp>
        <p:nvSpPr>
          <p:cNvPr id="92" name="Google Shape;92;p15"/>
          <p:cNvSpPr txBox="1"/>
          <p:nvPr/>
        </p:nvSpPr>
        <p:spPr>
          <a:xfrm>
            <a:off x="5551850" y="2471145"/>
            <a:ext cx="1436700" cy="32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Fira Sans Extra Condensed"/>
                <a:ea typeface="Fira Sans Extra Condensed"/>
                <a:cs typeface="Fira Sans Extra Condensed"/>
                <a:sym typeface="Fira Sans Extra Condensed"/>
              </a:rPr>
              <a:t>4</a:t>
            </a:r>
            <a:endParaRPr b="1" sz="1800">
              <a:solidFill>
                <a:schemeClr val="lt1"/>
              </a:solidFill>
              <a:latin typeface="Fira Sans Extra Condensed"/>
              <a:ea typeface="Fira Sans Extra Condensed"/>
              <a:cs typeface="Fira Sans Extra Condensed"/>
              <a:sym typeface="Fira Sans Extra Condensed"/>
            </a:endParaRPr>
          </a:p>
        </p:txBody>
      </p:sp>
      <p:sp>
        <p:nvSpPr>
          <p:cNvPr id="93" name="Google Shape;93;p15"/>
          <p:cNvSpPr txBox="1"/>
          <p:nvPr/>
        </p:nvSpPr>
        <p:spPr>
          <a:xfrm>
            <a:off x="7250041" y="2471145"/>
            <a:ext cx="1436700" cy="32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Fira Sans Extra Condensed"/>
                <a:ea typeface="Fira Sans Extra Condensed"/>
                <a:cs typeface="Fira Sans Extra Condensed"/>
                <a:sym typeface="Fira Sans Extra Condensed"/>
              </a:rPr>
              <a:t>5</a:t>
            </a:r>
            <a:endParaRPr b="1" sz="1800">
              <a:solidFill>
                <a:schemeClr val="lt1"/>
              </a:solidFill>
              <a:latin typeface="Fira Sans Extra Condensed"/>
              <a:ea typeface="Fira Sans Extra Condensed"/>
              <a:cs typeface="Fira Sans Extra Condensed"/>
              <a:sym typeface="Fira Sans Extra Condensed"/>
            </a:endParaRPr>
          </a:p>
        </p:txBody>
      </p:sp>
      <p:sp>
        <p:nvSpPr>
          <p:cNvPr id="94" name="Google Shape;94;p15"/>
          <p:cNvSpPr/>
          <p:nvPr/>
        </p:nvSpPr>
        <p:spPr>
          <a:xfrm>
            <a:off x="941061" y="1776874"/>
            <a:ext cx="467147" cy="457188"/>
          </a:xfrm>
          <a:custGeom>
            <a:rect b="b" l="l" r="r" t="t"/>
            <a:pathLst>
              <a:path extrusionOk="0" h="11713" w="11784">
                <a:moveTo>
                  <a:pt x="5136" y="4128"/>
                </a:moveTo>
                <a:cubicBezTo>
                  <a:pt x="5671" y="4128"/>
                  <a:pt x="6112" y="4569"/>
                  <a:pt x="6144" y="5136"/>
                </a:cubicBezTo>
                <a:lnTo>
                  <a:pt x="5230" y="4853"/>
                </a:lnTo>
                <a:cubicBezTo>
                  <a:pt x="5198" y="4839"/>
                  <a:pt x="5165" y="4832"/>
                  <a:pt x="5131" y="4832"/>
                </a:cubicBezTo>
                <a:cubicBezTo>
                  <a:pt x="4934" y="4832"/>
                  <a:pt x="4735" y="5052"/>
                  <a:pt x="4789" y="5294"/>
                </a:cubicBezTo>
                <a:lnTo>
                  <a:pt x="5073" y="6239"/>
                </a:lnTo>
                <a:cubicBezTo>
                  <a:pt x="4537" y="6176"/>
                  <a:pt x="4096" y="5703"/>
                  <a:pt x="4096" y="5168"/>
                </a:cubicBezTo>
                <a:cubicBezTo>
                  <a:pt x="4096" y="4601"/>
                  <a:pt x="4569" y="4128"/>
                  <a:pt x="5136" y="4128"/>
                </a:cubicBezTo>
                <a:close/>
                <a:moveTo>
                  <a:pt x="5199" y="2364"/>
                </a:moveTo>
                <a:cubicBezTo>
                  <a:pt x="6680" y="2364"/>
                  <a:pt x="7940" y="3592"/>
                  <a:pt x="7940" y="5136"/>
                </a:cubicBezTo>
                <a:cubicBezTo>
                  <a:pt x="7940" y="5294"/>
                  <a:pt x="7940" y="5388"/>
                  <a:pt x="7908" y="5546"/>
                </a:cubicBezTo>
                <a:lnTo>
                  <a:pt x="6932" y="5294"/>
                </a:lnTo>
                <a:lnTo>
                  <a:pt x="6932" y="5136"/>
                </a:lnTo>
                <a:cubicBezTo>
                  <a:pt x="6806" y="4223"/>
                  <a:pt x="6049" y="3466"/>
                  <a:pt x="5104" y="3466"/>
                </a:cubicBezTo>
                <a:cubicBezTo>
                  <a:pt x="4159" y="3466"/>
                  <a:pt x="3435" y="4223"/>
                  <a:pt x="3435" y="5168"/>
                </a:cubicBezTo>
                <a:cubicBezTo>
                  <a:pt x="3435" y="5609"/>
                  <a:pt x="3624" y="6081"/>
                  <a:pt x="3939" y="6396"/>
                </a:cubicBezTo>
                <a:cubicBezTo>
                  <a:pt x="4254" y="6743"/>
                  <a:pt x="4695" y="6900"/>
                  <a:pt x="5167" y="6900"/>
                </a:cubicBezTo>
                <a:lnTo>
                  <a:pt x="5325" y="6900"/>
                </a:lnTo>
                <a:lnTo>
                  <a:pt x="5577" y="7877"/>
                </a:lnTo>
                <a:cubicBezTo>
                  <a:pt x="5482" y="7909"/>
                  <a:pt x="5325" y="7909"/>
                  <a:pt x="5199" y="7909"/>
                </a:cubicBezTo>
                <a:cubicBezTo>
                  <a:pt x="3687" y="7909"/>
                  <a:pt x="2426" y="6648"/>
                  <a:pt x="2426" y="5136"/>
                </a:cubicBezTo>
                <a:cubicBezTo>
                  <a:pt x="2426" y="3624"/>
                  <a:pt x="3655" y="2364"/>
                  <a:pt x="5199" y="2364"/>
                </a:cubicBezTo>
                <a:close/>
                <a:moveTo>
                  <a:pt x="5167" y="726"/>
                </a:moveTo>
                <a:cubicBezTo>
                  <a:pt x="7940" y="726"/>
                  <a:pt x="10051" y="3277"/>
                  <a:pt x="9515" y="6018"/>
                </a:cubicBezTo>
                <a:lnTo>
                  <a:pt x="8507" y="5766"/>
                </a:lnTo>
                <a:cubicBezTo>
                  <a:pt x="8538" y="5546"/>
                  <a:pt x="8538" y="5357"/>
                  <a:pt x="8538" y="5136"/>
                </a:cubicBezTo>
                <a:cubicBezTo>
                  <a:pt x="8538" y="3246"/>
                  <a:pt x="7026" y="1702"/>
                  <a:pt x="5104" y="1702"/>
                </a:cubicBezTo>
                <a:cubicBezTo>
                  <a:pt x="3214" y="1702"/>
                  <a:pt x="1702" y="3246"/>
                  <a:pt x="1702" y="5136"/>
                </a:cubicBezTo>
                <a:cubicBezTo>
                  <a:pt x="1702" y="7027"/>
                  <a:pt x="3214" y="8602"/>
                  <a:pt x="5104" y="8602"/>
                </a:cubicBezTo>
                <a:cubicBezTo>
                  <a:pt x="5325" y="8602"/>
                  <a:pt x="5514" y="8602"/>
                  <a:pt x="5703" y="8539"/>
                </a:cubicBezTo>
                <a:lnTo>
                  <a:pt x="5986" y="9578"/>
                </a:lnTo>
                <a:cubicBezTo>
                  <a:pt x="5695" y="9636"/>
                  <a:pt x="5405" y="9664"/>
                  <a:pt x="5119" y="9664"/>
                </a:cubicBezTo>
                <a:cubicBezTo>
                  <a:pt x="2751" y="9664"/>
                  <a:pt x="694" y="7758"/>
                  <a:pt x="694" y="5199"/>
                </a:cubicBezTo>
                <a:cubicBezTo>
                  <a:pt x="694" y="2679"/>
                  <a:pt x="2773" y="726"/>
                  <a:pt x="5167" y="726"/>
                </a:cubicBezTo>
                <a:close/>
                <a:moveTo>
                  <a:pt x="5671" y="5672"/>
                </a:moveTo>
                <a:lnTo>
                  <a:pt x="5671" y="5672"/>
                </a:lnTo>
                <a:cubicBezTo>
                  <a:pt x="10240" y="6964"/>
                  <a:pt x="9578" y="6774"/>
                  <a:pt x="9704" y="6806"/>
                </a:cubicBezTo>
                <a:lnTo>
                  <a:pt x="8853" y="7373"/>
                </a:lnTo>
                <a:cubicBezTo>
                  <a:pt x="8664" y="7499"/>
                  <a:pt x="8664" y="7751"/>
                  <a:pt x="8822" y="7877"/>
                </a:cubicBezTo>
                <a:lnTo>
                  <a:pt x="10964" y="9956"/>
                </a:lnTo>
                <a:cubicBezTo>
                  <a:pt x="11027" y="10114"/>
                  <a:pt x="11027" y="10335"/>
                  <a:pt x="10901" y="10492"/>
                </a:cubicBezTo>
                <a:lnTo>
                  <a:pt x="10429" y="10965"/>
                </a:lnTo>
                <a:cubicBezTo>
                  <a:pt x="10366" y="11012"/>
                  <a:pt x="10279" y="11035"/>
                  <a:pt x="10192" y="11035"/>
                </a:cubicBezTo>
                <a:cubicBezTo>
                  <a:pt x="10106" y="11035"/>
                  <a:pt x="10019" y="11012"/>
                  <a:pt x="9956" y="10965"/>
                </a:cubicBezTo>
                <a:lnTo>
                  <a:pt x="7845" y="8854"/>
                </a:lnTo>
                <a:cubicBezTo>
                  <a:pt x="7777" y="8786"/>
                  <a:pt x="7691" y="8753"/>
                  <a:pt x="7606" y="8753"/>
                </a:cubicBezTo>
                <a:cubicBezTo>
                  <a:pt x="7493" y="8753"/>
                  <a:pt x="7381" y="8809"/>
                  <a:pt x="7310" y="8917"/>
                </a:cubicBezTo>
                <a:cubicBezTo>
                  <a:pt x="7247" y="8980"/>
                  <a:pt x="6806" y="9641"/>
                  <a:pt x="6774" y="9736"/>
                </a:cubicBezTo>
                <a:cubicBezTo>
                  <a:pt x="6680" y="9484"/>
                  <a:pt x="5703" y="5861"/>
                  <a:pt x="5671" y="5672"/>
                </a:cubicBezTo>
                <a:close/>
                <a:moveTo>
                  <a:pt x="5104" y="1"/>
                </a:moveTo>
                <a:cubicBezTo>
                  <a:pt x="2363" y="1"/>
                  <a:pt x="0" y="2238"/>
                  <a:pt x="0" y="5168"/>
                </a:cubicBezTo>
                <a:cubicBezTo>
                  <a:pt x="0" y="8066"/>
                  <a:pt x="2332" y="10303"/>
                  <a:pt x="5104" y="10303"/>
                </a:cubicBezTo>
                <a:cubicBezTo>
                  <a:pt x="5482" y="10303"/>
                  <a:pt x="5797" y="10272"/>
                  <a:pt x="6144" y="10208"/>
                </a:cubicBezTo>
                <a:lnTo>
                  <a:pt x="6270" y="10587"/>
                </a:lnTo>
                <a:cubicBezTo>
                  <a:pt x="6307" y="10755"/>
                  <a:pt x="6444" y="10845"/>
                  <a:pt x="6596" y="10845"/>
                </a:cubicBezTo>
                <a:cubicBezTo>
                  <a:pt x="6700" y="10845"/>
                  <a:pt x="6810" y="10802"/>
                  <a:pt x="6900" y="10713"/>
                </a:cubicBezTo>
                <a:lnTo>
                  <a:pt x="7625" y="9610"/>
                </a:lnTo>
                <a:lnTo>
                  <a:pt x="9483" y="11406"/>
                </a:lnTo>
                <a:cubicBezTo>
                  <a:pt x="9688" y="11610"/>
                  <a:pt x="9956" y="11713"/>
                  <a:pt x="10220" y="11713"/>
                </a:cubicBezTo>
                <a:cubicBezTo>
                  <a:pt x="10484" y="11713"/>
                  <a:pt x="10744" y="11610"/>
                  <a:pt x="10933" y="11406"/>
                </a:cubicBezTo>
                <a:lnTo>
                  <a:pt x="11405" y="10933"/>
                </a:lnTo>
                <a:cubicBezTo>
                  <a:pt x="11783" y="10555"/>
                  <a:pt x="11783" y="9893"/>
                  <a:pt x="11374" y="9484"/>
                </a:cubicBezTo>
                <a:lnTo>
                  <a:pt x="9515" y="7720"/>
                </a:lnTo>
                <a:lnTo>
                  <a:pt x="10618" y="6964"/>
                </a:lnTo>
                <a:cubicBezTo>
                  <a:pt x="10870" y="6806"/>
                  <a:pt x="10838" y="6428"/>
                  <a:pt x="10555" y="6333"/>
                </a:cubicBezTo>
                <a:lnTo>
                  <a:pt x="10145" y="6239"/>
                </a:lnTo>
                <a:cubicBezTo>
                  <a:pt x="10303" y="5483"/>
                  <a:pt x="10271" y="4695"/>
                  <a:pt x="10082" y="3908"/>
                </a:cubicBezTo>
                <a:cubicBezTo>
                  <a:pt x="9483" y="1576"/>
                  <a:pt x="7436" y="1"/>
                  <a:pt x="5104" y="1"/>
                </a:cubicBezTo>
                <a:close/>
              </a:path>
            </a:pathLst>
          </a:custGeom>
          <a:solidFill>
            <a:srgbClr val="FAA2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 name="Google Shape;95;p15"/>
          <p:cNvGrpSpPr/>
          <p:nvPr/>
        </p:nvGrpSpPr>
        <p:grpSpPr>
          <a:xfrm>
            <a:off x="2645194" y="1776886"/>
            <a:ext cx="457211" cy="457211"/>
            <a:chOff x="-65131525" y="2281350"/>
            <a:chExt cx="316650" cy="316650"/>
          </a:xfrm>
        </p:grpSpPr>
        <p:sp>
          <p:nvSpPr>
            <p:cNvPr id="96" name="Google Shape;96;p15"/>
            <p:cNvSpPr/>
            <p:nvPr/>
          </p:nvSpPr>
          <p:spPr>
            <a:xfrm>
              <a:off x="-65131525" y="2322300"/>
              <a:ext cx="275675" cy="275700"/>
            </a:xfrm>
            <a:custGeom>
              <a:rect b="b" l="l" r="r" t="t"/>
              <a:pathLst>
                <a:path extrusionOk="0" h="11028" w="11027">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solidFill>
              <a:srgbClr val="FAA2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64963775" y="2281350"/>
              <a:ext cx="148900" cy="148875"/>
            </a:xfrm>
            <a:custGeom>
              <a:rect b="b" l="l" r="r" t="t"/>
              <a:pathLst>
                <a:path extrusionOk="0" h="5955" w="5956">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solidFill>
              <a:srgbClr val="FAA2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 name="Google Shape;98;p15"/>
          <p:cNvGrpSpPr/>
          <p:nvPr/>
        </p:nvGrpSpPr>
        <p:grpSpPr>
          <a:xfrm>
            <a:off x="4331655" y="1797486"/>
            <a:ext cx="457211" cy="457186"/>
            <a:chOff x="-64764500" y="2280550"/>
            <a:chExt cx="316650" cy="319800"/>
          </a:xfrm>
        </p:grpSpPr>
        <p:sp>
          <p:nvSpPr>
            <p:cNvPr id="99" name="Google Shape;99;p15"/>
            <p:cNvSpPr/>
            <p:nvPr/>
          </p:nvSpPr>
          <p:spPr>
            <a:xfrm>
              <a:off x="-64764500" y="2280550"/>
              <a:ext cx="316650" cy="319800"/>
            </a:xfrm>
            <a:custGeom>
              <a:rect b="b" l="l" r="r" t="t"/>
              <a:pathLst>
                <a:path extrusionOk="0" h="12792" w="12666">
                  <a:moveTo>
                    <a:pt x="11405" y="820"/>
                  </a:moveTo>
                  <a:cubicBezTo>
                    <a:pt x="11657" y="820"/>
                    <a:pt x="11815" y="1009"/>
                    <a:pt x="11815" y="1261"/>
                  </a:cubicBezTo>
                  <a:cubicBezTo>
                    <a:pt x="11815" y="1481"/>
                    <a:pt x="11657" y="1670"/>
                    <a:pt x="11405" y="1670"/>
                  </a:cubicBezTo>
                  <a:lnTo>
                    <a:pt x="1229" y="1670"/>
                  </a:lnTo>
                  <a:cubicBezTo>
                    <a:pt x="977" y="1670"/>
                    <a:pt x="788" y="1481"/>
                    <a:pt x="788" y="1261"/>
                  </a:cubicBezTo>
                  <a:cubicBezTo>
                    <a:pt x="788" y="1009"/>
                    <a:pt x="977" y="820"/>
                    <a:pt x="1229" y="820"/>
                  </a:cubicBezTo>
                  <a:close/>
                  <a:moveTo>
                    <a:pt x="10996" y="2521"/>
                  </a:moveTo>
                  <a:lnTo>
                    <a:pt x="10996" y="8286"/>
                  </a:lnTo>
                  <a:lnTo>
                    <a:pt x="1607" y="8286"/>
                  </a:lnTo>
                  <a:lnTo>
                    <a:pt x="1607" y="2521"/>
                  </a:lnTo>
                  <a:close/>
                  <a:moveTo>
                    <a:pt x="6302" y="11027"/>
                  </a:moveTo>
                  <a:cubicBezTo>
                    <a:pt x="6554" y="11027"/>
                    <a:pt x="6743" y="11216"/>
                    <a:pt x="6743" y="11437"/>
                  </a:cubicBezTo>
                  <a:cubicBezTo>
                    <a:pt x="6743" y="11689"/>
                    <a:pt x="6522" y="11878"/>
                    <a:pt x="6302" y="11878"/>
                  </a:cubicBezTo>
                  <a:cubicBezTo>
                    <a:pt x="6050" y="11878"/>
                    <a:pt x="5892" y="11689"/>
                    <a:pt x="5892" y="11437"/>
                  </a:cubicBezTo>
                  <a:cubicBezTo>
                    <a:pt x="5892" y="11216"/>
                    <a:pt x="6113" y="11027"/>
                    <a:pt x="6302" y="11027"/>
                  </a:cubicBezTo>
                  <a:close/>
                  <a:moveTo>
                    <a:pt x="1229" y="1"/>
                  </a:moveTo>
                  <a:cubicBezTo>
                    <a:pt x="536" y="1"/>
                    <a:pt x="1" y="536"/>
                    <a:pt x="1" y="1261"/>
                  </a:cubicBezTo>
                  <a:cubicBezTo>
                    <a:pt x="1" y="1797"/>
                    <a:pt x="347" y="2238"/>
                    <a:pt x="820" y="2427"/>
                  </a:cubicBezTo>
                  <a:lnTo>
                    <a:pt x="820" y="8286"/>
                  </a:lnTo>
                  <a:lnTo>
                    <a:pt x="442" y="8286"/>
                  </a:lnTo>
                  <a:cubicBezTo>
                    <a:pt x="190" y="8286"/>
                    <a:pt x="32" y="8507"/>
                    <a:pt x="32" y="8728"/>
                  </a:cubicBezTo>
                  <a:cubicBezTo>
                    <a:pt x="32" y="8980"/>
                    <a:pt x="221" y="9169"/>
                    <a:pt x="442" y="9169"/>
                  </a:cubicBezTo>
                  <a:lnTo>
                    <a:pt x="5955" y="9169"/>
                  </a:lnTo>
                  <a:lnTo>
                    <a:pt x="5955" y="10334"/>
                  </a:lnTo>
                  <a:cubicBezTo>
                    <a:pt x="5483" y="10492"/>
                    <a:pt x="5104" y="10964"/>
                    <a:pt x="5104" y="11531"/>
                  </a:cubicBezTo>
                  <a:cubicBezTo>
                    <a:pt x="5104" y="12193"/>
                    <a:pt x="5672" y="12792"/>
                    <a:pt x="6333" y="12792"/>
                  </a:cubicBezTo>
                  <a:cubicBezTo>
                    <a:pt x="6995" y="12792"/>
                    <a:pt x="7593" y="12225"/>
                    <a:pt x="7593" y="11531"/>
                  </a:cubicBezTo>
                  <a:cubicBezTo>
                    <a:pt x="7593" y="10964"/>
                    <a:pt x="7247" y="10555"/>
                    <a:pt x="6774" y="10334"/>
                  </a:cubicBezTo>
                  <a:lnTo>
                    <a:pt x="6774" y="9169"/>
                  </a:lnTo>
                  <a:lnTo>
                    <a:pt x="12288" y="9169"/>
                  </a:lnTo>
                  <a:cubicBezTo>
                    <a:pt x="12508" y="9169"/>
                    <a:pt x="12666" y="8980"/>
                    <a:pt x="12666" y="8728"/>
                  </a:cubicBezTo>
                  <a:cubicBezTo>
                    <a:pt x="12666" y="8507"/>
                    <a:pt x="12477" y="8286"/>
                    <a:pt x="12288" y="8286"/>
                  </a:cubicBezTo>
                  <a:lnTo>
                    <a:pt x="11847" y="8286"/>
                  </a:lnTo>
                  <a:lnTo>
                    <a:pt x="11847" y="2427"/>
                  </a:lnTo>
                  <a:cubicBezTo>
                    <a:pt x="12319" y="2238"/>
                    <a:pt x="12634" y="1797"/>
                    <a:pt x="12634" y="1261"/>
                  </a:cubicBezTo>
                  <a:cubicBezTo>
                    <a:pt x="12634" y="568"/>
                    <a:pt x="12099" y="1"/>
                    <a:pt x="11405" y="1"/>
                  </a:cubicBezTo>
                  <a:close/>
                </a:path>
              </a:pathLst>
            </a:custGeom>
            <a:solidFill>
              <a:srgbClr val="FAA2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a:off x="-64679425" y="2364825"/>
              <a:ext cx="146500" cy="102450"/>
            </a:xfrm>
            <a:custGeom>
              <a:rect b="b" l="l" r="r" t="t"/>
              <a:pathLst>
                <a:path extrusionOk="0" h="4098" w="5860">
                  <a:moveTo>
                    <a:pt x="3749" y="1"/>
                  </a:moveTo>
                  <a:cubicBezTo>
                    <a:pt x="3529" y="1"/>
                    <a:pt x="3371" y="190"/>
                    <a:pt x="3371" y="442"/>
                  </a:cubicBezTo>
                  <a:cubicBezTo>
                    <a:pt x="3371" y="662"/>
                    <a:pt x="3560" y="820"/>
                    <a:pt x="3749" y="820"/>
                  </a:cubicBezTo>
                  <a:lnTo>
                    <a:pt x="4442" y="820"/>
                  </a:lnTo>
                  <a:lnTo>
                    <a:pt x="2930" y="2332"/>
                  </a:lnTo>
                  <a:lnTo>
                    <a:pt x="2395" y="1765"/>
                  </a:lnTo>
                  <a:cubicBezTo>
                    <a:pt x="2316" y="1686"/>
                    <a:pt x="2206" y="1647"/>
                    <a:pt x="2095" y="1647"/>
                  </a:cubicBezTo>
                  <a:cubicBezTo>
                    <a:pt x="1985" y="1647"/>
                    <a:pt x="1875" y="1686"/>
                    <a:pt x="1796" y="1765"/>
                  </a:cubicBezTo>
                  <a:lnTo>
                    <a:pt x="126" y="3435"/>
                  </a:lnTo>
                  <a:cubicBezTo>
                    <a:pt x="0" y="3592"/>
                    <a:pt x="0" y="3844"/>
                    <a:pt x="126" y="4033"/>
                  </a:cubicBezTo>
                  <a:cubicBezTo>
                    <a:pt x="195" y="4075"/>
                    <a:pt x="288" y="4098"/>
                    <a:pt x="384" y="4098"/>
                  </a:cubicBezTo>
                  <a:cubicBezTo>
                    <a:pt x="507" y="4098"/>
                    <a:pt x="636" y="4059"/>
                    <a:pt x="725" y="3970"/>
                  </a:cubicBezTo>
                  <a:lnTo>
                    <a:pt x="2111" y="2616"/>
                  </a:lnTo>
                  <a:lnTo>
                    <a:pt x="2647" y="3151"/>
                  </a:lnTo>
                  <a:cubicBezTo>
                    <a:pt x="2725" y="3230"/>
                    <a:pt x="2836" y="3269"/>
                    <a:pt x="2946" y="3269"/>
                  </a:cubicBezTo>
                  <a:cubicBezTo>
                    <a:pt x="3056" y="3269"/>
                    <a:pt x="3166" y="3230"/>
                    <a:pt x="3245" y="3151"/>
                  </a:cubicBezTo>
                  <a:lnTo>
                    <a:pt x="5009" y="1387"/>
                  </a:lnTo>
                  <a:lnTo>
                    <a:pt x="5009" y="2049"/>
                  </a:lnTo>
                  <a:cubicBezTo>
                    <a:pt x="5009" y="2269"/>
                    <a:pt x="5230" y="2490"/>
                    <a:pt x="5451" y="2490"/>
                  </a:cubicBezTo>
                  <a:cubicBezTo>
                    <a:pt x="5703" y="2490"/>
                    <a:pt x="5860" y="2269"/>
                    <a:pt x="5860" y="2049"/>
                  </a:cubicBezTo>
                  <a:lnTo>
                    <a:pt x="5860" y="410"/>
                  </a:lnTo>
                  <a:cubicBezTo>
                    <a:pt x="5860" y="158"/>
                    <a:pt x="5640" y="1"/>
                    <a:pt x="5419" y="1"/>
                  </a:cubicBezTo>
                  <a:close/>
                </a:path>
              </a:pathLst>
            </a:custGeom>
            <a:solidFill>
              <a:srgbClr val="FAA2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 name="Google Shape;101;p15"/>
          <p:cNvGrpSpPr/>
          <p:nvPr/>
        </p:nvGrpSpPr>
        <p:grpSpPr>
          <a:xfrm>
            <a:off x="6041609" y="1776825"/>
            <a:ext cx="457191" cy="457195"/>
            <a:chOff x="-63252250" y="1930850"/>
            <a:chExt cx="319000" cy="319025"/>
          </a:xfrm>
        </p:grpSpPr>
        <p:sp>
          <p:nvSpPr>
            <p:cNvPr id="102" name="Google Shape;102;p15"/>
            <p:cNvSpPr/>
            <p:nvPr/>
          </p:nvSpPr>
          <p:spPr>
            <a:xfrm>
              <a:off x="-63252250" y="1930850"/>
              <a:ext cx="319000" cy="319025"/>
            </a:xfrm>
            <a:custGeom>
              <a:rect b="b" l="l" r="r" t="t"/>
              <a:pathLst>
                <a:path extrusionOk="0" h="12761" w="12760">
                  <a:moveTo>
                    <a:pt x="7026" y="914"/>
                  </a:moveTo>
                  <a:lnTo>
                    <a:pt x="7026" y="1954"/>
                  </a:lnTo>
                  <a:cubicBezTo>
                    <a:pt x="7026" y="2174"/>
                    <a:pt x="7120" y="2332"/>
                    <a:pt x="7341" y="2363"/>
                  </a:cubicBezTo>
                  <a:cubicBezTo>
                    <a:pt x="7813" y="2489"/>
                    <a:pt x="8286" y="2647"/>
                    <a:pt x="8664" y="2899"/>
                  </a:cubicBezTo>
                  <a:cubicBezTo>
                    <a:pt x="8733" y="2954"/>
                    <a:pt x="8820" y="2979"/>
                    <a:pt x="8905" y="2979"/>
                  </a:cubicBezTo>
                  <a:cubicBezTo>
                    <a:pt x="9012" y="2979"/>
                    <a:pt x="9115" y="2938"/>
                    <a:pt x="9168" y="2868"/>
                  </a:cubicBezTo>
                  <a:lnTo>
                    <a:pt x="9924" y="2111"/>
                  </a:lnTo>
                  <a:lnTo>
                    <a:pt x="10712" y="2899"/>
                  </a:lnTo>
                  <a:lnTo>
                    <a:pt x="9956" y="3655"/>
                  </a:lnTo>
                  <a:cubicBezTo>
                    <a:pt x="9861" y="3781"/>
                    <a:pt x="9798" y="4002"/>
                    <a:pt x="9924" y="4159"/>
                  </a:cubicBezTo>
                  <a:cubicBezTo>
                    <a:pt x="10208" y="4600"/>
                    <a:pt x="10397" y="5041"/>
                    <a:pt x="10460" y="5514"/>
                  </a:cubicBezTo>
                  <a:cubicBezTo>
                    <a:pt x="10523" y="5703"/>
                    <a:pt x="10680" y="5829"/>
                    <a:pt x="10869" y="5829"/>
                  </a:cubicBezTo>
                  <a:lnTo>
                    <a:pt x="11941" y="5829"/>
                  </a:lnTo>
                  <a:lnTo>
                    <a:pt x="11941" y="6932"/>
                  </a:lnTo>
                  <a:lnTo>
                    <a:pt x="10869" y="6932"/>
                  </a:lnTo>
                  <a:cubicBezTo>
                    <a:pt x="10680" y="6932"/>
                    <a:pt x="10523" y="7058"/>
                    <a:pt x="10460" y="7247"/>
                  </a:cubicBezTo>
                  <a:cubicBezTo>
                    <a:pt x="10365" y="7719"/>
                    <a:pt x="10208" y="8192"/>
                    <a:pt x="9924" y="8570"/>
                  </a:cubicBezTo>
                  <a:cubicBezTo>
                    <a:pt x="9798" y="8727"/>
                    <a:pt x="9861" y="8979"/>
                    <a:pt x="9956" y="9105"/>
                  </a:cubicBezTo>
                  <a:lnTo>
                    <a:pt x="10712" y="9830"/>
                  </a:lnTo>
                  <a:lnTo>
                    <a:pt x="9924" y="10618"/>
                  </a:lnTo>
                  <a:lnTo>
                    <a:pt x="9168" y="9893"/>
                  </a:lnTo>
                  <a:cubicBezTo>
                    <a:pt x="9111" y="9817"/>
                    <a:pt x="8996" y="9775"/>
                    <a:pt x="8879" y="9775"/>
                  </a:cubicBezTo>
                  <a:cubicBezTo>
                    <a:pt x="8803" y="9775"/>
                    <a:pt x="8726" y="9793"/>
                    <a:pt x="8664" y="9830"/>
                  </a:cubicBezTo>
                  <a:cubicBezTo>
                    <a:pt x="8223" y="10114"/>
                    <a:pt x="7813" y="10303"/>
                    <a:pt x="7341" y="10397"/>
                  </a:cubicBezTo>
                  <a:cubicBezTo>
                    <a:pt x="7120" y="10429"/>
                    <a:pt x="7026" y="10586"/>
                    <a:pt x="7026" y="10775"/>
                  </a:cubicBezTo>
                  <a:lnTo>
                    <a:pt x="7026" y="11846"/>
                  </a:lnTo>
                  <a:lnTo>
                    <a:pt x="5923" y="11846"/>
                  </a:lnTo>
                  <a:lnTo>
                    <a:pt x="5923" y="10775"/>
                  </a:lnTo>
                  <a:cubicBezTo>
                    <a:pt x="5923" y="10586"/>
                    <a:pt x="5797" y="10429"/>
                    <a:pt x="5577" y="10397"/>
                  </a:cubicBezTo>
                  <a:cubicBezTo>
                    <a:pt x="5135" y="10271"/>
                    <a:pt x="4663" y="10114"/>
                    <a:pt x="4253" y="9830"/>
                  </a:cubicBezTo>
                  <a:cubicBezTo>
                    <a:pt x="4191" y="9793"/>
                    <a:pt x="4119" y="9775"/>
                    <a:pt x="4047" y="9775"/>
                  </a:cubicBezTo>
                  <a:cubicBezTo>
                    <a:pt x="3937" y="9775"/>
                    <a:pt x="3826" y="9817"/>
                    <a:pt x="3749" y="9893"/>
                  </a:cubicBezTo>
                  <a:lnTo>
                    <a:pt x="2993" y="10618"/>
                  </a:lnTo>
                  <a:lnTo>
                    <a:pt x="2206" y="9830"/>
                  </a:lnTo>
                  <a:lnTo>
                    <a:pt x="2962" y="9105"/>
                  </a:lnTo>
                  <a:cubicBezTo>
                    <a:pt x="3088" y="8979"/>
                    <a:pt x="3119" y="8727"/>
                    <a:pt x="2993" y="8570"/>
                  </a:cubicBezTo>
                  <a:cubicBezTo>
                    <a:pt x="2710" y="8160"/>
                    <a:pt x="2521" y="7719"/>
                    <a:pt x="2458" y="7247"/>
                  </a:cubicBezTo>
                  <a:cubicBezTo>
                    <a:pt x="2395" y="7058"/>
                    <a:pt x="2237" y="6932"/>
                    <a:pt x="2048" y="6932"/>
                  </a:cubicBezTo>
                  <a:lnTo>
                    <a:pt x="977" y="6932"/>
                  </a:lnTo>
                  <a:lnTo>
                    <a:pt x="977" y="5829"/>
                  </a:lnTo>
                  <a:lnTo>
                    <a:pt x="2048" y="5829"/>
                  </a:lnTo>
                  <a:cubicBezTo>
                    <a:pt x="2237" y="5829"/>
                    <a:pt x="2395" y="5703"/>
                    <a:pt x="2458" y="5514"/>
                  </a:cubicBezTo>
                  <a:cubicBezTo>
                    <a:pt x="2552" y="5041"/>
                    <a:pt x="2710" y="4569"/>
                    <a:pt x="2993" y="4159"/>
                  </a:cubicBezTo>
                  <a:cubicBezTo>
                    <a:pt x="3119" y="4002"/>
                    <a:pt x="3088" y="3781"/>
                    <a:pt x="2962" y="3655"/>
                  </a:cubicBezTo>
                  <a:lnTo>
                    <a:pt x="2206" y="2899"/>
                  </a:lnTo>
                  <a:lnTo>
                    <a:pt x="2993" y="2111"/>
                  </a:lnTo>
                  <a:lnTo>
                    <a:pt x="3749" y="2868"/>
                  </a:lnTo>
                  <a:cubicBezTo>
                    <a:pt x="3820" y="2938"/>
                    <a:pt x="3921" y="2979"/>
                    <a:pt x="4023" y="2979"/>
                  </a:cubicBezTo>
                  <a:cubicBezTo>
                    <a:pt x="4103" y="2979"/>
                    <a:pt x="4184" y="2954"/>
                    <a:pt x="4253" y="2899"/>
                  </a:cubicBezTo>
                  <a:cubicBezTo>
                    <a:pt x="4694" y="2647"/>
                    <a:pt x="5135" y="2426"/>
                    <a:pt x="5577" y="2363"/>
                  </a:cubicBezTo>
                  <a:cubicBezTo>
                    <a:pt x="5797" y="2332"/>
                    <a:pt x="5923" y="2174"/>
                    <a:pt x="5923" y="1954"/>
                  </a:cubicBezTo>
                  <a:lnTo>
                    <a:pt x="5923" y="914"/>
                  </a:lnTo>
                  <a:close/>
                  <a:moveTo>
                    <a:pt x="5829" y="1"/>
                  </a:moveTo>
                  <a:cubicBezTo>
                    <a:pt x="5356" y="1"/>
                    <a:pt x="5009" y="347"/>
                    <a:pt x="5009" y="820"/>
                  </a:cubicBezTo>
                  <a:lnTo>
                    <a:pt x="5009" y="1576"/>
                  </a:lnTo>
                  <a:cubicBezTo>
                    <a:pt x="4631" y="1702"/>
                    <a:pt x="4285" y="1796"/>
                    <a:pt x="3970" y="2017"/>
                  </a:cubicBezTo>
                  <a:lnTo>
                    <a:pt x="3466" y="1481"/>
                  </a:lnTo>
                  <a:cubicBezTo>
                    <a:pt x="3308" y="1324"/>
                    <a:pt x="3103" y="1245"/>
                    <a:pt x="2891" y="1245"/>
                  </a:cubicBezTo>
                  <a:cubicBezTo>
                    <a:pt x="2678" y="1245"/>
                    <a:pt x="2458" y="1324"/>
                    <a:pt x="2269" y="1481"/>
                  </a:cubicBezTo>
                  <a:lnTo>
                    <a:pt x="1481" y="2269"/>
                  </a:lnTo>
                  <a:cubicBezTo>
                    <a:pt x="1166" y="2584"/>
                    <a:pt x="1166" y="3120"/>
                    <a:pt x="1481" y="3466"/>
                  </a:cubicBezTo>
                  <a:lnTo>
                    <a:pt x="2017" y="3970"/>
                  </a:lnTo>
                  <a:cubicBezTo>
                    <a:pt x="1796" y="4285"/>
                    <a:pt x="1701" y="4632"/>
                    <a:pt x="1575" y="5010"/>
                  </a:cubicBezTo>
                  <a:lnTo>
                    <a:pt x="819" y="5010"/>
                  </a:lnTo>
                  <a:cubicBezTo>
                    <a:pt x="347" y="5010"/>
                    <a:pt x="0" y="5356"/>
                    <a:pt x="0" y="5829"/>
                  </a:cubicBezTo>
                  <a:lnTo>
                    <a:pt x="0" y="6932"/>
                  </a:lnTo>
                  <a:cubicBezTo>
                    <a:pt x="0" y="7404"/>
                    <a:pt x="347" y="7751"/>
                    <a:pt x="819" y="7751"/>
                  </a:cubicBezTo>
                  <a:lnTo>
                    <a:pt x="1575" y="7751"/>
                  </a:lnTo>
                  <a:cubicBezTo>
                    <a:pt x="1701" y="8097"/>
                    <a:pt x="1796" y="8475"/>
                    <a:pt x="2017" y="8759"/>
                  </a:cubicBezTo>
                  <a:lnTo>
                    <a:pt x="1481" y="9295"/>
                  </a:lnTo>
                  <a:cubicBezTo>
                    <a:pt x="1166" y="9610"/>
                    <a:pt x="1166" y="10114"/>
                    <a:pt x="1481" y="10460"/>
                  </a:cubicBezTo>
                  <a:lnTo>
                    <a:pt x="2269" y="11248"/>
                  </a:lnTo>
                  <a:cubicBezTo>
                    <a:pt x="2426" y="11405"/>
                    <a:pt x="2639" y="11484"/>
                    <a:pt x="2855" y="11484"/>
                  </a:cubicBezTo>
                  <a:cubicBezTo>
                    <a:pt x="3072" y="11484"/>
                    <a:pt x="3292" y="11405"/>
                    <a:pt x="3466" y="11248"/>
                  </a:cubicBezTo>
                  <a:lnTo>
                    <a:pt x="3970" y="10744"/>
                  </a:lnTo>
                  <a:cubicBezTo>
                    <a:pt x="4285" y="10933"/>
                    <a:pt x="4631" y="11059"/>
                    <a:pt x="5009" y="11185"/>
                  </a:cubicBezTo>
                  <a:lnTo>
                    <a:pt x="5009" y="11909"/>
                  </a:lnTo>
                  <a:cubicBezTo>
                    <a:pt x="5009" y="12382"/>
                    <a:pt x="5356" y="12760"/>
                    <a:pt x="5829" y="12760"/>
                  </a:cubicBezTo>
                  <a:lnTo>
                    <a:pt x="6931" y="12760"/>
                  </a:lnTo>
                  <a:cubicBezTo>
                    <a:pt x="7404" y="12760"/>
                    <a:pt x="7750" y="12382"/>
                    <a:pt x="7750" y="11909"/>
                  </a:cubicBezTo>
                  <a:lnTo>
                    <a:pt x="7750" y="11185"/>
                  </a:lnTo>
                  <a:cubicBezTo>
                    <a:pt x="8097" y="11059"/>
                    <a:pt x="8475" y="10933"/>
                    <a:pt x="8790" y="10744"/>
                  </a:cubicBezTo>
                  <a:lnTo>
                    <a:pt x="9294" y="11248"/>
                  </a:lnTo>
                  <a:cubicBezTo>
                    <a:pt x="9452" y="11405"/>
                    <a:pt x="9656" y="11484"/>
                    <a:pt x="9865" y="11484"/>
                  </a:cubicBezTo>
                  <a:cubicBezTo>
                    <a:pt x="10074" y="11484"/>
                    <a:pt x="10287" y="11405"/>
                    <a:pt x="10460" y="11248"/>
                  </a:cubicBezTo>
                  <a:lnTo>
                    <a:pt x="11247" y="10460"/>
                  </a:lnTo>
                  <a:cubicBezTo>
                    <a:pt x="11563" y="10145"/>
                    <a:pt x="11563" y="9641"/>
                    <a:pt x="11247" y="9295"/>
                  </a:cubicBezTo>
                  <a:lnTo>
                    <a:pt x="10743" y="8759"/>
                  </a:lnTo>
                  <a:cubicBezTo>
                    <a:pt x="10932" y="8444"/>
                    <a:pt x="11058" y="8097"/>
                    <a:pt x="11184" y="7751"/>
                  </a:cubicBezTo>
                  <a:lnTo>
                    <a:pt x="11941" y="7751"/>
                  </a:lnTo>
                  <a:cubicBezTo>
                    <a:pt x="12413" y="7751"/>
                    <a:pt x="12760" y="7404"/>
                    <a:pt x="12760" y="6932"/>
                  </a:cubicBezTo>
                  <a:lnTo>
                    <a:pt x="12760" y="5829"/>
                  </a:lnTo>
                  <a:cubicBezTo>
                    <a:pt x="12760" y="5356"/>
                    <a:pt x="12350" y="5010"/>
                    <a:pt x="11941" y="5010"/>
                  </a:cubicBezTo>
                  <a:lnTo>
                    <a:pt x="11184" y="5010"/>
                  </a:lnTo>
                  <a:cubicBezTo>
                    <a:pt x="11058" y="4632"/>
                    <a:pt x="10932" y="4285"/>
                    <a:pt x="10743" y="3970"/>
                  </a:cubicBezTo>
                  <a:lnTo>
                    <a:pt x="11247" y="3466"/>
                  </a:lnTo>
                  <a:cubicBezTo>
                    <a:pt x="11563" y="3151"/>
                    <a:pt x="11563" y="2647"/>
                    <a:pt x="11247" y="2269"/>
                  </a:cubicBezTo>
                  <a:lnTo>
                    <a:pt x="10460" y="1481"/>
                  </a:lnTo>
                  <a:cubicBezTo>
                    <a:pt x="10302" y="1324"/>
                    <a:pt x="10098" y="1245"/>
                    <a:pt x="9889" y="1245"/>
                  </a:cubicBezTo>
                  <a:cubicBezTo>
                    <a:pt x="9680" y="1245"/>
                    <a:pt x="9467" y="1324"/>
                    <a:pt x="9294" y="1481"/>
                  </a:cubicBezTo>
                  <a:lnTo>
                    <a:pt x="8790" y="2017"/>
                  </a:lnTo>
                  <a:cubicBezTo>
                    <a:pt x="8475" y="1796"/>
                    <a:pt x="8097" y="1702"/>
                    <a:pt x="7750" y="1576"/>
                  </a:cubicBezTo>
                  <a:lnTo>
                    <a:pt x="7750" y="820"/>
                  </a:lnTo>
                  <a:cubicBezTo>
                    <a:pt x="7750" y="347"/>
                    <a:pt x="7404" y="1"/>
                    <a:pt x="6931" y="1"/>
                  </a:cubicBezTo>
                  <a:close/>
                </a:path>
              </a:pathLst>
            </a:custGeom>
            <a:solidFill>
              <a:srgbClr val="FAA2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p:nvPr/>
          </p:nvSpPr>
          <p:spPr>
            <a:xfrm>
              <a:off x="-63160900" y="2021425"/>
              <a:ext cx="137850" cy="137850"/>
            </a:xfrm>
            <a:custGeom>
              <a:rect b="b" l="l" r="r" t="t"/>
              <a:pathLst>
                <a:path extrusionOk="0" h="5514" w="5514">
                  <a:moveTo>
                    <a:pt x="2773" y="820"/>
                  </a:moveTo>
                  <a:cubicBezTo>
                    <a:pt x="3813" y="820"/>
                    <a:pt x="4695" y="1702"/>
                    <a:pt x="4695" y="2742"/>
                  </a:cubicBezTo>
                  <a:cubicBezTo>
                    <a:pt x="4695" y="3813"/>
                    <a:pt x="3813" y="4695"/>
                    <a:pt x="2773" y="4695"/>
                  </a:cubicBezTo>
                  <a:cubicBezTo>
                    <a:pt x="1702" y="4695"/>
                    <a:pt x="820" y="3813"/>
                    <a:pt x="820" y="2742"/>
                  </a:cubicBezTo>
                  <a:cubicBezTo>
                    <a:pt x="820" y="1702"/>
                    <a:pt x="1702" y="820"/>
                    <a:pt x="2773" y="820"/>
                  </a:cubicBezTo>
                  <a:close/>
                  <a:moveTo>
                    <a:pt x="2773" y="1"/>
                  </a:moveTo>
                  <a:cubicBezTo>
                    <a:pt x="1229" y="1"/>
                    <a:pt x="1" y="1198"/>
                    <a:pt x="1" y="2742"/>
                  </a:cubicBezTo>
                  <a:cubicBezTo>
                    <a:pt x="1" y="4285"/>
                    <a:pt x="1229" y="5514"/>
                    <a:pt x="2773" y="5514"/>
                  </a:cubicBezTo>
                  <a:cubicBezTo>
                    <a:pt x="4285" y="5514"/>
                    <a:pt x="5514" y="4285"/>
                    <a:pt x="5514" y="2742"/>
                  </a:cubicBezTo>
                  <a:cubicBezTo>
                    <a:pt x="5514" y="1229"/>
                    <a:pt x="4254" y="1"/>
                    <a:pt x="2773" y="1"/>
                  </a:cubicBezTo>
                  <a:close/>
                </a:path>
              </a:pathLst>
            </a:custGeom>
            <a:solidFill>
              <a:srgbClr val="FAA2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 name="Google Shape;104;p15"/>
          <p:cNvGrpSpPr/>
          <p:nvPr/>
        </p:nvGrpSpPr>
        <p:grpSpPr>
          <a:xfrm>
            <a:off x="7751515" y="1776888"/>
            <a:ext cx="457195" cy="457211"/>
            <a:chOff x="6167350" y="2672800"/>
            <a:chExt cx="297750" cy="295375"/>
          </a:xfrm>
        </p:grpSpPr>
        <p:sp>
          <p:nvSpPr>
            <p:cNvPr id="105" name="Google Shape;105;p15"/>
            <p:cNvSpPr/>
            <p:nvPr/>
          </p:nvSpPr>
          <p:spPr>
            <a:xfrm>
              <a:off x="6167350" y="2672800"/>
              <a:ext cx="226850" cy="295375"/>
            </a:xfrm>
            <a:custGeom>
              <a:rect b="b" l="l" r="r" t="t"/>
              <a:pathLst>
                <a:path extrusionOk="0" h="11815" w="9074">
                  <a:moveTo>
                    <a:pt x="4537" y="725"/>
                  </a:moveTo>
                  <a:cubicBezTo>
                    <a:pt x="4758" y="725"/>
                    <a:pt x="4915" y="882"/>
                    <a:pt x="4915" y="1071"/>
                  </a:cubicBezTo>
                  <a:cubicBezTo>
                    <a:pt x="4915" y="1260"/>
                    <a:pt x="5073" y="1418"/>
                    <a:pt x="5262" y="1418"/>
                  </a:cubicBezTo>
                  <a:lnTo>
                    <a:pt x="5955" y="1418"/>
                  </a:lnTo>
                  <a:cubicBezTo>
                    <a:pt x="6175" y="1418"/>
                    <a:pt x="6333" y="1575"/>
                    <a:pt x="6333" y="1796"/>
                  </a:cubicBezTo>
                  <a:cubicBezTo>
                    <a:pt x="6333" y="1985"/>
                    <a:pt x="6175" y="2142"/>
                    <a:pt x="5955" y="2142"/>
                  </a:cubicBezTo>
                  <a:lnTo>
                    <a:pt x="3119" y="2142"/>
                  </a:lnTo>
                  <a:cubicBezTo>
                    <a:pt x="2930" y="2142"/>
                    <a:pt x="2773" y="1985"/>
                    <a:pt x="2773" y="1796"/>
                  </a:cubicBezTo>
                  <a:cubicBezTo>
                    <a:pt x="2773" y="1575"/>
                    <a:pt x="2930" y="1418"/>
                    <a:pt x="3151" y="1418"/>
                  </a:cubicBezTo>
                  <a:lnTo>
                    <a:pt x="3844" y="1418"/>
                  </a:lnTo>
                  <a:cubicBezTo>
                    <a:pt x="4033" y="1418"/>
                    <a:pt x="4191" y="1260"/>
                    <a:pt x="4191" y="1071"/>
                  </a:cubicBezTo>
                  <a:cubicBezTo>
                    <a:pt x="4191" y="882"/>
                    <a:pt x="4348" y="725"/>
                    <a:pt x="4537" y="725"/>
                  </a:cubicBezTo>
                  <a:close/>
                  <a:moveTo>
                    <a:pt x="8066" y="2111"/>
                  </a:moveTo>
                  <a:cubicBezTo>
                    <a:pt x="8255" y="2111"/>
                    <a:pt x="8412" y="2268"/>
                    <a:pt x="8412" y="2458"/>
                  </a:cubicBezTo>
                  <a:lnTo>
                    <a:pt x="8412" y="10806"/>
                  </a:lnTo>
                  <a:lnTo>
                    <a:pt x="8381" y="10806"/>
                  </a:lnTo>
                  <a:cubicBezTo>
                    <a:pt x="8381" y="10995"/>
                    <a:pt x="8223" y="11153"/>
                    <a:pt x="8034" y="11153"/>
                  </a:cubicBezTo>
                  <a:lnTo>
                    <a:pt x="1040" y="11153"/>
                  </a:lnTo>
                  <a:cubicBezTo>
                    <a:pt x="851" y="11153"/>
                    <a:pt x="693" y="10995"/>
                    <a:pt x="693" y="10806"/>
                  </a:cubicBezTo>
                  <a:lnTo>
                    <a:pt x="693" y="2458"/>
                  </a:lnTo>
                  <a:cubicBezTo>
                    <a:pt x="693" y="2268"/>
                    <a:pt x="851" y="2111"/>
                    <a:pt x="1040" y="2111"/>
                  </a:cubicBezTo>
                  <a:lnTo>
                    <a:pt x="2143" y="2111"/>
                  </a:lnTo>
                  <a:cubicBezTo>
                    <a:pt x="2300" y="2489"/>
                    <a:pt x="2647" y="2804"/>
                    <a:pt x="3119" y="2804"/>
                  </a:cubicBezTo>
                  <a:lnTo>
                    <a:pt x="5986" y="2804"/>
                  </a:lnTo>
                  <a:cubicBezTo>
                    <a:pt x="6396" y="2804"/>
                    <a:pt x="6805" y="2521"/>
                    <a:pt x="6963" y="2111"/>
                  </a:cubicBezTo>
                  <a:close/>
                  <a:moveTo>
                    <a:pt x="4506" y="0"/>
                  </a:moveTo>
                  <a:cubicBezTo>
                    <a:pt x="4096" y="0"/>
                    <a:pt x="3686" y="284"/>
                    <a:pt x="3529" y="725"/>
                  </a:cubicBezTo>
                  <a:lnTo>
                    <a:pt x="3088" y="725"/>
                  </a:lnTo>
                  <a:cubicBezTo>
                    <a:pt x="2678" y="725"/>
                    <a:pt x="2269" y="1008"/>
                    <a:pt x="2111" y="1418"/>
                  </a:cubicBezTo>
                  <a:lnTo>
                    <a:pt x="1009" y="1418"/>
                  </a:lnTo>
                  <a:cubicBezTo>
                    <a:pt x="410" y="1418"/>
                    <a:pt x="0" y="1890"/>
                    <a:pt x="0" y="2458"/>
                  </a:cubicBezTo>
                  <a:lnTo>
                    <a:pt x="0" y="10806"/>
                  </a:lnTo>
                  <a:cubicBezTo>
                    <a:pt x="0" y="11405"/>
                    <a:pt x="473" y="11814"/>
                    <a:pt x="1009" y="11814"/>
                  </a:cubicBezTo>
                  <a:lnTo>
                    <a:pt x="7971" y="11814"/>
                  </a:lnTo>
                  <a:cubicBezTo>
                    <a:pt x="8570" y="11814"/>
                    <a:pt x="9011" y="11342"/>
                    <a:pt x="9011" y="10806"/>
                  </a:cubicBezTo>
                  <a:lnTo>
                    <a:pt x="9011" y="2458"/>
                  </a:lnTo>
                  <a:cubicBezTo>
                    <a:pt x="9074" y="1859"/>
                    <a:pt x="8601" y="1418"/>
                    <a:pt x="8034" y="1418"/>
                  </a:cubicBezTo>
                  <a:lnTo>
                    <a:pt x="6931" y="1418"/>
                  </a:lnTo>
                  <a:cubicBezTo>
                    <a:pt x="6774" y="1040"/>
                    <a:pt x="6396" y="725"/>
                    <a:pt x="5923" y="725"/>
                  </a:cubicBezTo>
                  <a:lnTo>
                    <a:pt x="5545" y="725"/>
                  </a:lnTo>
                  <a:cubicBezTo>
                    <a:pt x="5514" y="567"/>
                    <a:pt x="5388" y="441"/>
                    <a:pt x="5262" y="315"/>
                  </a:cubicBezTo>
                  <a:cubicBezTo>
                    <a:pt x="5073" y="126"/>
                    <a:pt x="4789" y="0"/>
                    <a:pt x="4506" y="0"/>
                  </a:cubicBezTo>
                  <a:close/>
                </a:path>
              </a:pathLst>
            </a:custGeom>
            <a:solidFill>
              <a:srgbClr val="FAA2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a:off x="6201225" y="2762575"/>
              <a:ext cx="52775" cy="49650"/>
            </a:xfrm>
            <a:custGeom>
              <a:rect b="b" l="l" r="r" t="t"/>
              <a:pathLst>
                <a:path extrusionOk="0" h="1986" w="2111">
                  <a:moveTo>
                    <a:pt x="406" y="1"/>
                  </a:moveTo>
                  <a:cubicBezTo>
                    <a:pt x="315" y="1"/>
                    <a:pt x="221" y="32"/>
                    <a:pt x="158" y="95"/>
                  </a:cubicBezTo>
                  <a:cubicBezTo>
                    <a:pt x="63" y="190"/>
                    <a:pt x="63" y="442"/>
                    <a:pt x="158" y="568"/>
                  </a:cubicBezTo>
                  <a:lnTo>
                    <a:pt x="599" y="977"/>
                  </a:lnTo>
                  <a:lnTo>
                    <a:pt x="158" y="1418"/>
                  </a:lnTo>
                  <a:cubicBezTo>
                    <a:pt x="0" y="1544"/>
                    <a:pt x="0" y="1733"/>
                    <a:pt x="158" y="1891"/>
                  </a:cubicBezTo>
                  <a:cubicBezTo>
                    <a:pt x="221" y="1954"/>
                    <a:pt x="315" y="1985"/>
                    <a:pt x="406" y="1985"/>
                  </a:cubicBezTo>
                  <a:cubicBezTo>
                    <a:pt x="496" y="1985"/>
                    <a:pt x="583" y="1954"/>
                    <a:pt x="630" y="1891"/>
                  </a:cubicBezTo>
                  <a:lnTo>
                    <a:pt x="1071" y="1450"/>
                  </a:lnTo>
                  <a:lnTo>
                    <a:pt x="1512" y="1891"/>
                  </a:lnTo>
                  <a:cubicBezTo>
                    <a:pt x="1575" y="1954"/>
                    <a:pt x="1662" y="1985"/>
                    <a:pt x="1749" y="1985"/>
                  </a:cubicBezTo>
                  <a:cubicBezTo>
                    <a:pt x="1835" y="1985"/>
                    <a:pt x="1922" y="1954"/>
                    <a:pt x="1985" y="1891"/>
                  </a:cubicBezTo>
                  <a:cubicBezTo>
                    <a:pt x="2111" y="1765"/>
                    <a:pt x="2111" y="1544"/>
                    <a:pt x="1985" y="1418"/>
                  </a:cubicBezTo>
                  <a:lnTo>
                    <a:pt x="1544" y="977"/>
                  </a:lnTo>
                  <a:lnTo>
                    <a:pt x="1985" y="568"/>
                  </a:lnTo>
                  <a:cubicBezTo>
                    <a:pt x="2111" y="442"/>
                    <a:pt x="2111" y="190"/>
                    <a:pt x="1985" y="95"/>
                  </a:cubicBezTo>
                  <a:cubicBezTo>
                    <a:pt x="1922" y="32"/>
                    <a:pt x="1835" y="1"/>
                    <a:pt x="1749" y="1"/>
                  </a:cubicBezTo>
                  <a:cubicBezTo>
                    <a:pt x="1662" y="1"/>
                    <a:pt x="1575" y="32"/>
                    <a:pt x="1512" y="95"/>
                  </a:cubicBezTo>
                  <a:lnTo>
                    <a:pt x="1071" y="505"/>
                  </a:lnTo>
                  <a:lnTo>
                    <a:pt x="630" y="95"/>
                  </a:lnTo>
                  <a:cubicBezTo>
                    <a:pt x="583" y="32"/>
                    <a:pt x="496" y="1"/>
                    <a:pt x="406" y="1"/>
                  </a:cubicBezTo>
                  <a:close/>
                </a:path>
              </a:pathLst>
            </a:custGeom>
            <a:solidFill>
              <a:srgbClr val="FAA2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a:off x="6308325" y="2882300"/>
              <a:ext cx="51225" cy="49650"/>
            </a:xfrm>
            <a:custGeom>
              <a:rect b="b" l="l" r="r" t="t"/>
              <a:pathLst>
                <a:path extrusionOk="0" h="1986" w="2049">
                  <a:moveTo>
                    <a:pt x="363" y="0"/>
                  </a:moveTo>
                  <a:cubicBezTo>
                    <a:pt x="276" y="0"/>
                    <a:pt x="190" y="32"/>
                    <a:pt x="127" y="95"/>
                  </a:cubicBezTo>
                  <a:cubicBezTo>
                    <a:pt x="1" y="221"/>
                    <a:pt x="1" y="441"/>
                    <a:pt x="127" y="567"/>
                  </a:cubicBezTo>
                  <a:lnTo>
                    <a:pt x="568" y="1009"/>
                  </a:lnTo>
                  <a:lnTo>
                    <a:pt x="127" y="1450"/>
                  </a:lnTo>
                  <a:cubicBezTo>
                    <a:pt x="1" y="1544"/>
                    <a:pt x="1" y="1796"/>
                    <a:pt x="127" y="1891"/>
                  </a:cubicBezTo>
                  <a:cubicBezTo>
                    <a:pt x="190" y="1954"/>
                    <a:pt x="276" y="1985"/>
                    <a:pt x="363" y="1985"/>
                  </a:cubicBezTo>
                  <a:cubicBezTo>
                    <a:pt x="450" y="1985"/>
                    <a:pt x="536" y="1954"/>
                    <a:pt x="599" y="1891"/>
                  </a:cubicBezTo>
                  <a:lnTo>
                    <a:pt x="1040" y="1481"/>
                  </a:lnTo>
                  <a:lnTo>
                    <a:pt x="1481" y="1891"/>
                  </a:lnTo>
                  <a:cubicBezTo>
                    <a:pt x="1529" y="1954"/>
                    <a:pt x="1615" y="1985"/>
                    <a:pt x="1706" y="1985"/>
                  </a:cubicBezTo>
                  <a:cubicBezTo>
                    <a:pt x="1797" y="1985"/>
                    <a:pt x="1891" y="1954"/>
                    <a:pt x="1954" y="1891"/>
                  </a:cubicBezTo>
                  <a:cubicBezTo>
                    <a:pt x="2049" y="1796"/>
                    <a:pt x="2049" y="1544"/>
                    <a:pt x="1954" y="1450"/>
                  </a:cubicBezTo>
                  <a:lnTo>
                    <a:pt x="1513" y="1009"/>
                  </a:lnTo>
                  <a:lnTo>
                    <a:pt x="1954" y="567"/>
                  </a:lnTo>
                  <a:cubicBezTo>
                    <a:pt x="2049" y="441"/>
                    <a:pt x="2049" y="252"/>
                    <a:pt x="1954" y="95"/>
                  </a:cubicBezTo>
                  <a:cubicBezTo>
                    <a:pt x="1891" y="32"/>
                    <a:pt x="1804" y="0"/>
                    <a:pt x="1718" y="0"/>
                  </a:cubicBezTo>
                  <a:cubicBezTo>
                    <a:pt x="1631" y="0"/>
                    <a:pt x="1544" y="32"/>
                    <a:pt x="1481" y="95"/>
                  </a:cubicBezTo>
                  <a:lnTo>
                    <a:pt x="1040" y="536"/>
                  </a:lnTo>
                  <a:lnTo>
                    <a:pt x="599" y="95"/>
                  </a:lnTo>
                  <a:cubicBezTo>
                    <a:pt x="536" y="32"/>
                    <a:pt x="450" y="0"/>
                    <a:pt x="363" y="0"/>
                  </a:cubicBezTo>
                  <a:close/>
                </a:path>
              </a:pathLst>
            </a:custGeom>
            <a:solidFill>
              <a:srgbClr val="FAA2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p:nvPr/>
          </p:nvSpPr>
          <p:spPr>
            <a:xfrm>
              <a:off x="6200425" y="2759425"/>
              <a:ext cx="156775" cy="174875"/>
            </a:xfrm>
            <a:custGeom>
              <a:rect b="b" l="l" r="r" t="t"/>
              <a:pathLst>
                <a:path extrusionOk="0" h="6995" w="6271">
                  <a:moveTo>
                    <a:pt x="1103" y="5609"/>
                  </a:moveTo>
                  <a:cubicBezTo>
                    <a:pt x="1292" y="5609"/>
                    <a:pt x="1450" y="5766"/>
                    <a:pt x="1450" y="5955"/>
                  </a:cubicBezTo>
                  <a:cubicBezTo>
                    <a:pt x="1450" y="6144"/>
                    <a:pt x="1292" y="6302"/>
                    <a:pt x="1103" y="6302"/>
                  </a:cubicBezTo>
                  <a:cubicBezTo>
                    <a:pt x="914" y="6302"/>
                    <a:pt x="757" y="6144"/>
                    <a:pt x="757" y="5955"/>
                  </a:cubicBezTo>
                  <a:cubicBezTo>
                    <a:pt x="757" y="5766"/>
                    <a:pt x="914" y="5609"/>
                    <a:pt x="1103" y="5609"/>
                  </a:cubicBezTo>
                  <a:close/>
                  <a:moveTo>
                    <a:pt x="5325" y="1"/>
                  </a:moveTo>
                  <a:cubicBezTo>
                    <a:pt x="5230" y="1"/>
                    <a:pt x="5136" y="64"/>
                    <a:pt x="5073" y="127"/>
                  </a:cubicBezTo>
                  <a:lnTo>
                    <a:pt x="4380" y="851"/>
                  </a:lnTo>
                  <a:cubicBezTo>
                    <a:pt x="4254" y="946"/>
                    <a:pt x="4254" y="1198"/>
                    <a:pt x="4380" y="1324"/>
                  </a:cubicBezTo>
                  <a:cubicBezTo>
                    <a:pt x="4443" y="1371"/>
                    <a:pt x="4529" y="1395"/>
                    <a:pt x="4616" y="1395"/>
                  </a:cubicBezTo>
                  <a:cubicBezTo>
                    <a:pt x="4703" y="1395"/>
                    <a:pt x="4789" y="1371"/>
                    <a:pt x="4852" y="1324"/>
                  </a:cubicBezTo>
                  <a:lnTo>
                    <a:pt x="4978" y="1198"/>
                  </a:lnTo>
                  <a:lnTo>
                    <a:pt x="4978" y="2458"/>
                  </a:lnTo>
                  <a:cubicBezTo>
                    <a:pt x="4978" y="2647"/>
                    <a:pt x="4821" y="2805"/>
                    <a:pt x="4600" y="2805"/>
                  </a:cubicBezTo>
                  <a:lnTo>
                    <a:pt x="1765" y="2805"/>
                  </a:lnTo>
                  <a:cubicBezTo>
                    <a:pt x="1513" y="2805"/>
                    <a:pt x="1229" y="2931"/>
                    <a:pt x="1040" y="3120"/>
                  </a:cubicBezTo>
                  <a:cubicBezTo>
                    <a:pt x="820" y="3309"/>
                    <a:pt x="725" y="3592"/>
                    <a:pt x="725" y="3876"/>
                  </a:cubicBezTo>
                  <a:lnTo>
                    <a:pt x="725" y="4978"/>
                  </a:lnTo>
                  <a:cubicBezTo>
                    <a:pt x="316" y="5136"/>
                    <a:pt x="1" y="5482"/>
                    <a:pt x="1" y="5955"/>
                  </a:cubicBezTo>
                  <a:cubicBezTo>
                    <a:pt x="1" y="6554"/>
                    <a:pt x="473" y="6995"/>
                    <a:pt x="1040" y="6995"/>
                  </a:cubicBezTo>
                  <a:cubicBezTo>
                    <a:pt x="1607" y="6995"/>
                    <a:pt x="2048" y="6522"/>
                    <a:pt x="2048" y="5955"/>
                  </a:cubicBezTo>
                  <a:cubicBezTo>
                    <a:pt x="2048" y="5514"/>
                    <a:pt x="1765" y="5136"/>
                    <a:pt x="1355" y="4978"/>
                  </a:cubicBezTo>
                  <a:lnTo>
                    <a:pt x="1355" y="3876"/>
                  </a:lnTo>
                  <a:cubicBezTo>
                    <a:pt x="1355" y="3687"/>
                    <a:pt x="1513" y="3529"/>
                    <a:pt x="1702" y="3529"/>
                  </a:cubicBezTo>
                  <a:lnTo>
                    <a:pt x="4537" y="3529"/>
                  </a:lnTo>
                  <a:cubicBezTo>
                    <a:pt x="5136" y="3529"/>
                    <a:pt x="5545" y="3057"/>
                    <a:pt x="5545" y="2490"/>
                  </a:cubicBezTo>
                  <a:lnTo>
                    <a:pt x="5545" y="1229"/>
                  </a:lnTo>
                  <a:lnTo>
                    <a:pt x="5671" y="1355"/>
                  </a:lnTo>
                  <a:cubicBezTo>
                    <a:pt x="5734" y="1418"/>
                    <a:pt x="5821" y="1450"/>
                    <a:pt x="5908" y="1450"/>
                  </a:cubicBezTo>
                  <a:cubicBezTo>
                    <a:pt x="5994" y="1450"/>
                    <a:pt x="6081" y="1418"/>
                    <a:pt x="6144" y="1355"/>
                  </a:cubicBezTo>
                  <a:cubicBezTo>
                    <a:pt x="6270" y="1229"/>
                    <a:pt x="6270" y="1009"/>
                    <a:pt x="6144" y="883"/>
                  </a:cubicBezTo>
                  <a:lnTo>
                    <a:pt x="5545" y="127"/>
                  </a:lnTo>
                  <a:cubicBezTo>
                    <a:pt x="5482" y="64"/>
                    <a:pt x="5388" y="1"/>
                    <a:pt x="5325" y="1"/>
                  </a:cubicBezTo>
                  <a:close/>
                </a:path>
              </a:pathLst>
            </a:custGeom>
            <a:solidFill>
              <a:srgbClr val="FAA2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p:nvPr/>
          </p:nvSpPr>
          <p:spPr>
            <a:xfrm>
              <a:off x="6412300" y="2742900"/>
              <a:ext cx="52800" cy="208725"/>
            </a:xfrm>
            <a:custGeom>
              <a:rect b="b" l="l" r="r" t="t"/>
              <a:pathLst>
                <a:path extrusionOk="0" h="8349" w="2112">
                  <a:moveTo>
                    <a:pt x="1009" y="662"/>
                  </a:moveTo>
                  <a:cubicBezTo>
                    <a:pt x="1229" y="662"/>
                    <a:pt x="1387" y="819"/>
                    <a:pt x="1387" y="1040"/>
                  </a:cubicBezTo>
                  <a:lnTo>
                    <a:pt x="1387" y="1386"/>
                  </a:lnTo>
                  <a:lnTo>
                    <a:pt x="662" y="1386"/>
                  </a:lnTo>
                  <a:lnTo>
                    <a:pt x="662" y="1040"/>
                  </a:lnTo>
                  <a:cubicBezTo>
                    <a:pt x="662" y="819"/>
                    <a:pt x="820" y="662"/>
                    <a:pt x="1009" y="662"/>
                  </a:cubicBezTo>
                  <a:close/>
                  <a:moveTo>
                    <a:pt x="1387" y="2048"/>
                  </a:moveTo>
                  <a:lnTo>
                    <a:pt x="1387" y="6017"/>
                  </a:lnTo>
                  <a:cubicBezTo>
                    <a:pt x="1261" y="5986"/>
                    <a:pt x="1142" y="5970"/>
                    <a:pt x="1024" y="5970"/>
                  </a:cubicBezTo>
                  <a:cubicBezTo>
                    <a:pt x="906" y="5970"/>
                    <a:pt x="788" y="5986"/>
                    <a:pt x="662" y="6017"/>
                  </a:cubicBezTo>
                  <a:lnTo>
                    <a:pt x="662" y="2048"/>
                  </a:lnTo>
                  <a:close/>
                  <a:moveTo>
                    <a:pt x="1009" y="6711"/>
                  </a:moveTo>
                  <a:cubicBezTo>
                    <a:pt x="1103" y="6711"/>
                    <a:pt x="1166" y="6711"/>
                    <a:pt x="1261" y="6742"/>
                  </a:cubicBezTo>
                  <a:lnTo>
                    <a:pt x="1009" y="7246"/>
                  </a:lnTo>
                  <a:lnTo>
                    <a:pt x="788" y="6742"/>
                  </a:lnTo>
                  <a:cubicBezTo>
                    <a:pt x="851" y="6711"/>
                    <a:pt x="946" y="6711"/>
                    <a:pt x="1009" y="6711"/>
                  </a:cubicBezTo>
                  <a:close/>
                  <a:moveTo>
                    <a:pt x="1009" y="0"/>
                  </a:moveTo>
                  <a:cubicBezTo>
                    <a:pt x="441" y="0"/>
                    <a:pt x="0" y="473"/>
                    <a:pt x="0" y="1040"/>
                  </a:cubicBezTo>
                  <a:lnTo>
                    <a:pt x="0" y="6616"/>
                  </a:lnTo>
                  <a:cubicBezTo>
                    <a:pt x="0" y="6648"/>
                    <a:pt x="0" y="6742"/>
                    <a:pt x="32" y="6774"/>
                  </a:cubicBezTo>
                  <a:lnTo>
                    <a:pt x="757" y="8160"/>
                  </a:lnTo>
                  <a:cubicBezTo>
                    <a:pt x="788" y="8286"/>
                    <a:pt x="946" y="8349"/>
                    <a:pt x="1040" y="8349"/>
                  </a:cubicBezTo>
                  <a:cubicBezTo>
                    <a:pt x="1166" y="8349"/>
                    <a:pt x="1292" y="8286"/>
                    <a:pt x="1355" y="8160"/>
                  </a:cubicBezTo>
                  <a:lnTo>
                    <a:pt x="2080" y="6774"/>
                  </a:lnTo>
                  <a:cubicBezTo>
                    <a:pt x="2111" y="6742"/>
                    <a:pt x="2111" y="6648"/>
                    <a:pt x="2111" y="6616"/>
                  </a:cubicBezTo>
                  <a:lnTo>
                    <a:pt x="2111" y="1040"/>
                  </a:lnTo>
                  <a:cubicBezTo>
                    <a:pt x="2048" y="473"/>
                    <a:pt x="1576" y="0"/>
                    <a:pt x="1009" y="0"/>
                  </a:cubicBezTo>
                  <a:close/>
                </a:path>
              </a:pathLst>
            </a:custGeom>
            <a:solidFill>
              <a:srgbClr val="FAA2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0" name="Google Shape;110;p15"/>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pic>
        <p:nvPicPr>
          <p:cNvPr id="111" name="Google Shape;111;p15"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99" name="Shape 299"/>
        <p:cNvGrpSpPr/>
        <p:nvPr/>
      </p:nvGrpSpPr>
      <p:grpSpPr>
        <a:xfrm>
          <a:off x="0" y="0"/>
          <a:ext cx="0" cy="0"/>
          <a:chOff x="0" y="0"/>
          <a:chExt cx="0" cy="0"/>
        </a:xfrm>
      </p:grpSpPr>
      <p:pic>
        <p:nvPicPr>
          <p:cNvPr id="300" name="Google Shape;300;p33"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cxnSp>
        <p:nvCxnSpPr>
          <p:cNvPr id="301" name="Google Shape;301;p33"/>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sp>
        <p:nvSpPr>
          <p:cNvPr id="302" name="Google Shape;302;p33"/>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Final Recommendations</a:t>
            </a:r>
            <a:endParaRPr b="1">
              <a:solidFill>
                <a:srgbClr val="143A61"/>
              </a:solidFill>
              <a:latin typeface="Calibri"/>
              <a:ea typeface="Calibri"/>
              <a:cs typeface="Calibri"/>
              <a:sym typeface="Calibri"/>
            </a:endParaRPr>
          </a:p>
        </p:txBody>
      </p:sp>
      <p:sp>
        <p:nvSpPr>
          <p:cNvPr id="303" name="Google Shape;303;p33"/>
          <p:cNvSpPr txBox="1"/>
          <p:nvPr/>
        </p:nvSpPr>
        <p:spPr>
          <a:xfrm>
            <a:off x="267450" y="1132088"/>
            <a:ext cx="4812900" cy="138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143A61"/>
                </a:solidFill>
                <a:latin typeface="Calibri"/>
                <a:ea typeface="Calibri"/>
                <a:cs typeface="Calibri"/>
                <a:sym typeface="Calibri"/>
              </a:rPr>
              <a:t>Team Structure Improvements</a:t>
            </a:r>
            <a:r>
              <a:rPr b="1" lang="en" sz="1900">
                <a:solidFill>
                  <a:schemeClr val="dk2"/>
                </a:solidFill>
                <a:latin typeface="Calibri"/>
                <a:ea typeface="Calibri"/>
                <a:cs typeface="Calibri"/>
                <a:sym typeface="Calibri"/>
              </a:rPr>
              <a:t> </a:t>
            </a:r>
            <a:endParaRPr b="1" sz="1900">
              <a:solidFill>
                <a:schemeClr val="dk2"/>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Standardize role-based workflows like Team 2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Train crews on parallel task execution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Implement specialized team assignments </a:t>
            </a:r>
            <a:endParaRPr sz="1600">
              <a:solidFill>
                <a:schemeClr val="dk1"/>
              </a:solidFill>
              <a:latin typeface="Calibri"/>
              <a:ea typeface="Calibri"/>
              <a:cs typeface="Calibri"/>
              <a:sym typeface="Calibri"/>
            </a:endParaRPr>
          </a:p>
        </p:txBody>
      </p:sp>
      <p:sp>
        <p:nvSpPr>
          <p:cNvPr id="304" name="Google Shape;304;p33"/>
          <p:cNvSpPr txBox="1"/>
          <p:nvPr/>
        </p:nvSpPr>
        <p:spPr>
          <a:xfrm>
            <a:off x="4885075" y="1127638"/>
            <a:ext cx="4599900" cy="14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143A61"/>
                </a:solidFill>
                <a:latin typeface="Calibri"/>
                <a:ea typeface="Calibri"/>
                <a:cs typeface="Calibri"/>
                <a:sym typeface="Calibri"/>
              </a:rPr>
              <a:t>Documentation Reforms</a:t>
            </a:r>
            <a:endParaRPr b="1" sz="1900">
              <a:solidFill>
                <a:srgbClr val="143A6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Verify architectural layouts on-site before</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Adopt unified, correct master drawings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Conduct pre-construction drawing reviews. </a:t>
            </a:r>
            <a:endParaRPr sz="1600">
              <a:solidFill>
                <a:schemeClr val="dk1"/>
              </a:solidFill>
              <a:latin typeface="Calibri"/>
              <a:ea typeface="Calibri"/>
              <a:cs typeface="Calibri"/>
              <a:sym typeface="Calibri"/>
            </a:endParaRPr>
          </a:p>
        </p:txBody>
      </p:sp>
      <p:sp>
        <p:nvSpPr>
          <p:cNvPr id="305" name="Google Shape;305;p33"/>
          <p:cNvSpPr txBox="1"/>
          <p:nvPr/>
        </p:nvSpPr>
        <p:spPr>
          <a:xfrm>
            <a:off x="267450" y="2664150"/>
            <a:ext cx="6935100" cy="21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143A61"/>
                </a:solidFill>
                <a:latin typeface="Calibri"/>
                <a:ea typeface="Calibri"/>
                <a:cs typeface="Calibri"/>
                <a:sym typeface="Calibri"/>
              </a:rPr>
              <a:t>These </a:t>
            </a:r>
            <a:r>
              <a:rPr b="1" lang="en" sz="2200">
                <a:solidFill>
                  <a:srgbClr val="143A61"/>
                </a:solidFill>
                <a:latin typeface="Calibri"/>
                <a:ea typeface="Calibri"/>
                <a:cs typeface="Calibri"/>
                <a:sym typeface="Calibri"/>
              </a:rPr>
              <a:t>changes</a:t>
            </a:r>
            <a:r>
              <a:rPr b="1" lang="en" sz="2200">
                <a:solidFill>
                  <a:srgbClr val="143A61"/>
                </a:solidFill>
                <a:latin typeface="Calibri"/>
                <a:ea typeface="Calibri"/>
                <a:cs typeface="Calibri"/>
                <a:sym typeface="Calibri"/>
              </a:rPr>
              <a:t> will minimize delays, reduce costs, and improve overall project execution. </a:t>
            </a:r>
            <a:endParaRPr b="1" sz="2200">
              <a:solidFill>
                <a:srgbClr val="143A61"/>
              </a:solidFill>
              <a:latin typeface="Calibri"/>
              <a:ea typeface="Calibri"/>
              <a:cs typeface="Calibri"/>
              <a:sym typeface="Calibri"/>
            </a:endParaRPr>
          </a:p>
          <a:p>
            <a:pPr indent="0" lvl="0" marL="0" rtl="0" algn="l">
              <a:spcBef>
                <a:spcPts val="0"/>
              </a:spcBef>
              <a:spcAft>
                <a:spcPts val="0"/>
              </a:spcAft>
              <a:buNone/>
            </a:pPr>
            <a:r>
              <a:t/>
            </a:r>
            <a:endParaRPr b="1" sz="2100">
              <a:solidFill>
                <a:srgbClr val="143A6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Because</a:t>
            </a:r>
            <a:r>
              <a:rPr lang="en" sz="1600">
                <a:solidFill>
                  <a:schemeClr val="dk1"/>
                </a:solidFill>
                <a:latin typeface="Calibri"/>
                <a:ea typeface="Calibri"/>
                <a:cs typeface="Calibri"/>
                <a:sym typeface="Calibri"/>
              </a:rPr>
              <a:t> of the drawing changes there was a </a:t>
            </a:r>
            <a:r>
              <a:rPr lang="en" sz="1600">
                <a:solidFill>
                  <a:schemeClr val="dk1"/>
                </a:solidFill>
                <a:latin typeface="Calibri"/>
                <a:ea typeface="Calibri"/>
                <a:cs typeface="Calibri"/>
                <a:sym typeface="Calibri"/>
              </a:rPr>
              <a:t>delta</a:t>
            </a:r>
            <a:r>
              <a:rPr lang="en" sz="1600">
                <a:solidFill>
                  <a:schemeClr val="dk1"/>
                </a:solidFill>
                <a:latin typeface="Calibri"/>
                <a:ea typeface="Calibri"/>
                <a:cs typeface="Calibri"/>
                <a:sym typeface="Calibri"/>
              </a:rPr>
              <a:t> of 2 weeks.</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Unnecessary confrontation with the </a:t>
            </a:r>
            <a:r>
              <a:rPr lang="en" sz="1600">
                <a:solidFill>
                  <a:schemeClr val="dk1"/>
                </a:solidFill>
                <a:latin typeface="Calibri"/>
                <a:ea typeface="Calibri"/>
                <a:cs typeface="Calibri"/>
                <a:sym typeface="Calibri"/>
              </a:rPr>
              <a:t>electrician.</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Extra costs because of legal team and lawyers.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2"/>
              </a:solidFill>
              <a:highlight>
                <a:schemeClr val="lt1"/>
              </a:highlight>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309" name="Shape 309"/>
        <p:cNvGrpSpPr/>
        <p:nvPr/>
      </p:nvGrpSpPr>
      <p:grpSpPr>
        <a:xfrm>
          <a:off x="0" y="0"/>
          <a:ext cx="0" cy="0"/>
          <a:chOff x="0" y="0"/>
          <a:chExt cx="0" cy="0"/>
        </a:xfrm>
      </p:grpSpPr>
      <p:pic>
        <p:nvPicPr>
          <p:cNvPr id="310" name="Google Shape;310;p34"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311" name="Google Shape;311;p34"/>
          <p:cNvSpPr txBox="1"/>
          <p:nvPr>
            <p:ph type="title"/>
          </p:nvPr>
        </p:nvSpPr>
        <p:spPr>
          <a:xfrm>
            <a:off x="457200" y="412425"/>
            <a:ext cx="8229600" cy="85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Dark Blue Court Paint</a:t>
            </a:r>
            <a:r>
              <a:rPr b="1" lang="en">
                <a:solidFill>
                  <a:srgbClr val="143A61"/>
                </a:solidFill>
                <a:latin typeface="Calibri"/>
                <a:ea typeface="Calibri"/>
                <a:cs typeface="Calibri"/>
                <a:sym typeface="Calibri"/>
              </a:rPr>
              <a:t> - </a:t>
            </a:r>
            <a:endParaRPr b="1">
              <a:solidFill>
                <a:srgbClr val="143A61"/>
              </a:solidFill>
              <a:latin typeface="Calibri"/>
              <a:ea typeface="Calibri"/>
              <a:cs typeface="Calibri"/>
              <a:sym typeface="Calibri"/>
            </a:endParaRPr>
          </a:p>
          <a:p>
            <a:pPr indent="0" lvl="0" marL="0" rtl="0" algn="l">
              <a:spcBef>
                <a:spcPts val="0"/>
              </a:spcBef>
              <a:spcAft>
                <a:spcPts val="0"/>
              </a:spcAft>
              <a:buSzPts val="990"/>
              <a:buNone/>
            </a:pPr>
            <a:r>
              <a:rPr b="1" lang="en">
                <a:solidFill>
                  <a:srgbClr val="143A61"/>
                </a:solidFill>
                <a:latin typeface="Calibri"/>
                <a:ea typeface="Calibri"/>
                <a:cs typeface="Calibri"/>
                <a:sym typeface="Calibri"/>
              </a:rPr>
              <a:t>Time Study</a:t>
            </a:r>
            <a:endParaRPr b="1">
              <a:solidFill>
                <a:srgbClr val="143A61"/>
              </a:solidFill>
              <a:latin typeface="Calibri"/>
              <a:ea typeface="Calibri"/>
              <a:cs typeface="Calibri"/>
              <a:sym typeface="Calibri"/>
            </a:endParaRPr>
          </a:p>
        </p:txBody>
      </p:sp>
      <p:cxnSp>
        <p:nvCxnSpPr>
          <p:cNvPr id="312" name="Google Shape;312;p34"/>
          <p:cNvCxnSpPr/>
          <p:nvPr/>
        </p:nvCxnSpPr>
        <p:spPr>
          <a:xfrm flipH="1" rot="10800000">
            <a:off x="457200" y="1374850"/>
            <a:ext cx="3352800" cy="4500"/>
          </a:xfrm>
          <a:prstGeom prst="straightConnector1">
            <a:avLst/>
          </a:prstGeom>
          <a:noFill/>
          <a:ln cap="flat" cmpd="sng" w="28575">
            <a:solidFill>
              <a:srgbClr val="1155CC"/>
            </a:solidFill>
            <a:prstDash val="solid"/>
            <a:round/>
            <a:headEnd len="med" w="med" type="none"/>
            <a:tailEnd len="med" w="med" type="none"/>
          </a:ln>
        </p:spPr>
      </p:cxnSp>
      <p:sp>
        <p:nvSpPr>
          <p:cNvPr id="313" name="Google Shape;313;p34"/>
          <p:cNvSpPr txBox="1"/>
          <p:nvPr/>
        </p:nvSpPr>
        <p:spPr>
          <a:xfrm>
            <a:off x="352275" y="4216625"/>
            <a:ext cx="8152800" cy="629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1155CC"/>
              </a:buClr>
              <a:buSzPts val="1400"/>
              <a:buFont typeface="Calibri"/>
              <a:buChar char="●"/>
            </a:pPr>
            <a:r>
              <a:rPr lang="en">
                <a:solidFill>
                  <a:srgbClr val="1155CC"/>
                </a:solidFill>
                <a:latin typeface="Calibri"/>
                <a:ea typeface="Calibri"/>
                <a:cs typeface="Calibri"/>
                <a:sym typeface="Calibri"/>
              </a:rPr>
              <a:t>7 gallons of dark blue paint delivered to RP.</a:t>
            </a:r>
            <a:endParaRPr>
              <a:solidFill>
                <a:srgbClr val="1155CC"/>
              </a:solidFill>
              <a:latin typeface="Calibri"/>
              <a:ea typeface="Calibri"/>
              <a:cs typeface="Calibri"/>
              <a:sym typeface="Calibri"/>
            </a:endParaRPr>
          </a:p>
          <a:p>
            <a:pPr indent="-317500" lvl="0" marL="457200" rtl="0" algn="l">
              <a:spcBef>
                <a:spcPts val="0"/>
              </a:spcBef>
              <a:spcAft>
                <a:spcPts val="0"/>
              </a:spcAft>
              <a:buClr>
                <a:srgbClr val="1155CC"/>
              </a:buClr>
              <a:buSzPts val="1400"/>
              <a:buFont typeface="Calibri"/>
              <a:buChar char="●"/>
            </a:pPr>
            <a:r>
              <a:rPr lang="en">
                <a:solidFill>
                  <a:srgbClr val="1155CC"/>
                </a:solidFill>
                <a:latin typeface="Calibri"/>
                <a:ea typeface="Calibri"/>
                <a:cs typeface="Calibri"/>
                <a:sym typeface="Calibri"/>
              </a:rPr>
              <a:t>15 gallons of dark blue paint for one court to be completed. </a:t>
            </a:r>
            <a:endParaRPr>
              <a:solidFill>
                <a:srgbClr val="1155CC"/>
              </a:solidFill>
              <a:latin typeface="Calibri"/>
              <a:ea typeface="Calibri"/>
              <a:cs typeface="Calibri"/>
              <a:sym typeface="Calibri"/>
            </a:endParaRPr>
          </a:p>
          <a:p>
            <a:pPr indent="0" lvl="0" marL="0" rtl="0" algn="l">
              <a:spcBef>
                <a:spcPts val="0"/>
              </a:spcBef>
              <a:spcAft>
                <a:spcPts val="0"/>
              </a:spcAft>
              <a:buNone/>
            </a:pPr>
            <a:r>
              <a:rPr lang="en">
                <a:solidFill>
                  <a:srgbClr val="1155CC"/>
                </a:solidFill>
                <a:latin typeface="Calibri"/>
                <a:ea typeface="Calibri"/>
                <a:cs typeface="Calibri"/>
                <a:sym typeface="Calibri"/>
              </a:rPr>
              <a:t>In a one paint layer time study, </a:t>
            </a:r>
            <a:r>
              <a:rPr b="1" lang="en">
                <a:solidFill>
                  <a:srgbClr val="1155CC"/>
                </a:solidFill>
                <a:latin typeface="Calibri"/>
                <a:ea typeface="Calibri"/>
                <a:cs typeface="Calibri"/>
                <a:sym typeface="Calibri"/>
              </a:rPr>
              <a:t>33.9%</a:t>
            </a:r>
            <a:r>
              <a:rPr lang="en">
                <a:solidFill>
                  <a:srgbClr val="1155CC"/>
                </a:solidFill>
                <a:latin typeface="Calibri"/>
                <a:ea typeface="Calibri"/>
                <a:cs typeface="Calibri"/>
                <a:sym typeface="Calibri"/>
              </a:rPr>
              <a:t> of the time was spent retrieving more paint due to insufficient inventory</a:t>
            </a:r>
            <a:endParaRPr>
              <a:solidFill>
                <a:srgbClr val="1155CC"/>
              </a:solidFill>
              <a:latin typeface="Calibri"/>
              <a:ea typeface="Calibri"/>
              <a:cs typeface="Calibri"/>
              <a:sym typeface="Calibri"/>
            </a:endParaRPr>
          </a:p>
          <a:p>
            <a:pPr indent="0" lvl="0" marL="0" rtl="0" algn="l">
              <a:spcBef>
                <a:spcPts val="0"/>
              </a:spcBef>
              <a:spcAft>
                <a:spcPts val="0"/>
              </a:spcAft>
              <a:buNone/>
            </a:pPr>
            <a:r>
              <a:t/>
            </a:r>
            <a:endParaRPr>
              <a:solidFill>
                <a:schemeClr val="dk2"/>
              </a:solidFill>
              <a:latin typeface="Proxima Nova"/>
              <a:ea typeface="Proxima Nova"/>
              <a:cs typeface="Proxima Nova"/>
              <a:sym typeface="Proxima Nova"/>
            </a:endParaRPr>
          </a:p>
        </p:txBody>
      </p:sp>
      <p:pic>
        <p:nvPicPr>
          <p:cNvPr id="314" name="Google Shape;314;p34" title="Chart"/>
          <p:cNvPicPr preferRelativeResize="0"/>
          <p:nvPr/>
        </p:nvPicPr>
        <p:blipFill>
          <a:blip r:embed="rId4">
            <a:alphaModFix/>
          </a:blip>
          <a:stretch>
            <a:fillRect/>
          </a:stretch>
        </p:blipFill>
        <p:spPr>
          <a:xfrm>
            <a:off x="4792897" y="238098"/>
            <a:ext cx="2750499" cy="1700727"/>
          </a:xfrm>
          <a:prstGeom prst="rect">
            <a:avLst/>
          </a:prstGeom>
          <a:noFill/>
          <a:ln>
            <a:noFill/>
          </a:ln>
        </p:spPr>
      </p:pic>
      <p:pic>
        <p:nvPicPr>
          <p:cNvPr id="315" name="Google Shape;315;p34" title="Chart"/>
          <p:cNvPicPr preferRelativeResize="0"/>
          <p:nvPr/>
        </p:nvPicPr>
        <p:blipFill>
          <a:blip r:embed="rId5">
            <a:alphaModFix/>
          </a:blip>
          <a:stretch>
            <a:fillRect/>
          </a:stretch>
        </p:blipFill>
        <p:spPr>
          <a:xfrm>
            <a:off x="352275" y="1848900"/>
            <a:ext cx="4362325" cy="2184650"/>
          </a:xfrm>
          <a:prstGeom prst="rect">
            <a:avLst/>
          </a:prstGeom>
          <a:noFill/>
          <a:ln>
            <a:noFill/>
          </a:ln>
        </p:spPr>
      </p:pic>
      <p:graphicFrame>
        <p:nvGraphicFramePr>
          <p:cNvPr id="316" name="Google Shape;316;p34"/>
          <p:cNvGraphicFramePr/>
          <p:nvPr/>
        </p:nvGraphicFramePr>
        <p:xfrm>
          <a:off x="4792900" y="2104563"/>
          <a:ext cx="3000000" cy="3000000"/>
        </p:xfrm>
        <a:graphic>
          <a:graphicData uri="http://schemas.openxmlformats.org/drawingml/2006/table">
            <a:tbl>
              <a:tblPr>
                <a:noFill/>
                <a:tableStyleId>{1C6E78B1-5573-4AB0-9501-0E0BDA086AAC}</a:tableStyleId>
              </a:tblPr>
              <a:tblGrid>
                <a:gridCol w="2098525"/>
                <a:gridCol w="2098525"/>
              </a:tblGrid>
              <a:tr h="368850">
                <a:tc>
                  <a:txBody>
                    <a:bodyPr/>
                    <a:lstStyle/>
                    <a:p>
                      <a:pPr indent="0" lvl="0" marL="0" rtl="0" algn="l">
                        <a:spcBef>
                          <a:spcPts val="0"/>
                        </a:spcBef>
                        <a:spcAft>
                          <a:spcPts val="0"/>
                        </a:spcAft>
                        <a:buNone/>
                      </a:pPr>
                      <a:r>
                        <a:rPr b="1" lang="en" sz="1300">
                          <a:solidFill>
                            <a:schemeClr val="lt1"/>
                          </a:solidFill>
                          <a:latin typeface="Calibri"/>
                          <a:ea typeface="Calibri"/>
                          <a:cs typeface="Calibri"/>
                          <a:sym typeface="Calibri"/>
                        </a:rPr>
                        <a:t>Task</a:t>
                      </a:r>
                      <a:endParaRPr b="1" sz="1300">
                        <a:solidFill>
                          <a:schemeClr val="lt1"/>
                        </a:solidFill>
                        <a:latin typeface="Calibri"/>
                        <a:ea typeface="Calibri"/>
                        <a:cs typeface="Calibri"/>
                        <a:sym typeface="Calibri"/>
                      </a:endParaRPr>
                    </a:p>
                  </a:txBody>
                  <a:tcPr marT="91425" marB="91425" marR="91425" marL="91425">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c>
                  <a:txBody>
                    <a:bodyPr/>
                    <a:lstStyle/>
                    <a:p>
                      <a:pPr indent="0" lvl="0" marL="0" rtl="0" algn="l">
                        <a:spcBef>
                          <a:spcPts val="0"/>
                        </a:spcBef>
                        <a:spcAft>
                          <a:spcPts val="0"/>
                        </a:spcAft>
                        <a:buNone/>
                      </a:pPr>
                      <a:r>
                        <a:rPr b="1" lang="en" sz="1300">
                          <a:solidFill>
                            <a:schemeClr val="lt1"/>
                          </a:solidFill>
                          <a:latin typeface="Calibri"/>
                          <a:ea typeface="Calibri"/>
                          <a:cs typeface="Calibri"/>
                          <a:sym typeface="Calibri"/>
                        </a:rPr>
                        <a:t>Time</a:t>
                      </a:r>
                      <a:endParaRPr b="1" sz="1300">
                        <a:solidFill>
                          <a:schemeClr val="lt1"/>
                        </a:solidFill>
                        <a:latin typeface="Calibri"/>
                        <a:ea typeface="Calibri"/>
                        <a:cs typeface="Calibri"/>
                        <a:sym typeface="Calibri"/>
                      </a:endParaRPr>
                    </a:p>
                  </a:txBody>
                  <a:tcPr marT="91425" marB="91425" marR="91425" marL="91425">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r>
              <a:tr h="553275">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One </a:t>
                      </a:r>
                      <a:r>
                        <a:rPr lang="en" sz="1200">
                          <a:solidFill>
                            <a:schemeClr val="lt1"/>
                          </a:solidFill>
                          <a:latin typeface="Calibri"/>
                          <a:ea typeface="Calibri"/>
                          <a:cs typeface="Calibri"/>
                          <a:sym typeface="Calibri"/>
                        </a:rPr>
                        <a:t>layer</a:t>
                      </a:r>
                      <a:r>
                        <a:rPr lang="en" sz="1200">
                          <a:solidFill>
                            <a:schemeClr val="lt1"/>
                          </a:solidFill>
                          <a:latin typeface="Calibri"/>
                          <a:ea typeface="Calibri"/>
                          <a:cs typeface="Calibri"/>
                          <a:sym typeface="Calibri"/>
                        </a:rPr>
                        <a:t> of court paint of all 12 courts </a:t>
                      </a:r>
                      <a:endParaRPr sz="1200">
                        <a:solidFill>
                          <a:schemeClr val="lt1"/>
                        </a:solidFill>
                        <a:latin typeface="Calibri"/>
                        <a:ea typeface="Calibri"/>
                        <a:cs typeface="Calibri"/>
                        <a:sym typeface="Calibri"/>
                      </a:endParaRPr>
                    </a:p>
                  </a:txBody>
                  <a:tcPr marT="91425" marB="91425" marR="91425" marL="91425">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4.00.00</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chemeClr val="lt1"/>
                        </a:solidFill>
                        <a:latin typeface="Calibri"/>
                        <a:ea typeface="Calibri"/>
                        <a:cs typeface="Calibri"/>
                        <a:sym typeface="Calibri"/>
                      </a:endParaRPr>
                    </a:p>
                  </a:txBody>
                  <a:tcPr marT="91425" marB="91425" marR="91425" marL="91425">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368850">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6/4/25: Drive to Centerville </a:t>
                      </a:r>
                      <a:endParaRPr sz="1200">
                        <a:solidFill>
                          <a:schemeClr val="lt1"/>
                        </a:solidFill>
                        <a:latin typeface="Calibri"/>
                        <a:ea typeface="Calibri"/>
                        <a:cs typeface="Calibri"/>
                        <a:sym typeface="Calibri"/>
                      </a:endParaRPr>
                    </a:p>
                  </a:txBody>
                  <a:tcPr marT="91425" marB="91425" marR="91425" marL="91425">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0.41.00</a:t>
                      </a:r>
                      <a:endParaRPr sz="1200">
                        <a:solidFill>
                          <a:schemeClr val="lt1"/>
                        </a:solidFill>
                        <a:latin typeface="Calibri"/>
                        <a:ea typeface="Calibri"/>
                        <a:cs typeface="Calibri"/>
                        <a:sym typeface="Calibri"/>
                      </a:endParaRPr>
                    </a:p>
                  </a:txBody>
                  <a:tcPr marT="91425" marB="91425" marR="91425" marL="91425">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368850">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 Centerville </a:t>
                      </a:r>
                      <a:endParaRPr sz="1200">
                        <a:solidFill>
                          <a:schemeClr val="lt1"/>
                        </a:solidFill>
                        <a:latin typeface="Calibri"/>
                        <a:ea typeface="Calibri"/>
                        <a:cs typeface="Calibri"/>
                        <a:sym typeface="Calibri"/>
                      </a:endParaRPr>
                    </a:p>
                  </a:txBody>
                  <a:tcPr marT="91425" marB="91425" marR="91425" marL="91425">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0.34.00</a:t>
                      </a:r>
                      <a:endParaRPr sz="1200">
                        <a:solidFill>
                          <a:schemeClr val="lt1"/>
                        </a:solidFill>
                        <a:latin typeface="Calibri"/>
                        <a:ea typeface="Calibri"/>
                        <a:cs typeface="Calibri"/>
                        <a:sym typeface="Calibri"/>
                      </a:endParaRPr>
                    </a:p>
                  </a:txBody>
                  <a:tcPr marT="91425" marB="91425" marR="91425" marL="91425">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368850">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Drive back to RP</a:t>
                      </a:r>
                      <a:endParaRPr sz="1200">
                        <a:solidFill>
                          <a:schemeClr val="lt1"/>
                        </a:solidFill>
                        <a:latin typeface="Calibri"/>
                        <a:ea typeface="Calibri"/>
                        <a:cs typeface="Calibri"/>
                        <a:sym typeface="Calibri"/>
                      </a:endParaRPr>
                    </a:p>
                  </a:txBody>
                  <a:tcPr marT="91425" marB="91425" marR="91425" marL="91425">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0.48.00</a:t>
                      </a:r>
                      <a:endParaRPr sz="1200">
                        <a:solidFill>
                          <a:schemeClr val="lt1"/>
                        </a:solidFill>
                        <a:latin typeface="Calibri"/>
                        <a:ea typeface="Calibri"/>
                        <a:cs typeface="Calibri"/>
                        <a:sym typeface="Calibri"/>
                      </a:endParaRPr>
                    </a:p>
                  </a:txBody>
                  <a:tcPr marT="91425" marB="91425" marR="91425" marL="91425">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368850">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TOTAL</a:t>
                      </a:r>
                      <a:endParaRPr sz="1200">
                        <a:solidFill>
                          <a:schemeClr val="lt1"/>
                        </a:solidFill>
                        <a:latin typeface="Calibri"/>
                        <a:ea typeface="Calibri"/>
                        <a:cs typeface="Calibri"/>
                        <a:sym typeface="Calibri"/>
                      </a:endParaRPr>
                    </a:p>
                  </a:txBody>
                  <a:tcPr marT="91425" marB="91425" marR="91425" marL="91425">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2.03.00</a:t>
                      </a:r>
                      <a:endParaRPr sz="1200">
                        <a:solidFill>
                          <a:schemeClr val="lt1"/>
                        </a:solidFill>
                        <a:latin typeface="Calibri"/>
                        <a:ea typeface="Calibri"/>
                        <a:cs typeface="Calibri"/>
                        <a:sym typeface="Calibri"/>
                      </a:endParaRPr>
                    </a:p>
                  </a:txBody>
                  <a:tcPr marT="91425" marB="91425" marR="91425" marL="91425">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320" name="Shape 320"/>
        <p:cNvGrpSpPr/>
        <p:nvPr/>
      </p:nvGrpSpPr>
      <p:grpSpPr>
        <a:xfrm>
          <a:off x="0" y="0"/>
          <a:ext cx="0" cy="0"/>
          <a:chOff x="0" y="0"/>
          <a:chExt cx="0" cy="0"/>
        </a:xfrm>
      </p:grpSpPr>
      <p:pic>
        <p:nvPicPr>
          <p:cNvPr id="321" name="Google Shape;321;p35"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322" name="Google Shape;322;p35"/>
          <p:cNvSpPr txBox="1"/>
          <p:nvPr>
            <p:ph type="title"/>
          </p:nvPr>
        </p:nvSpPr>
        <p:spPr>
          <a:xfrm>
            <a:off x="457200" y="2284325"/>
            <a:ext cx="8229600" cy="48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a:solidFill>
                  <a:srgbClr val="143A61"/>
                </a:solidFill>
                <a:uFill>
                  <a:noFill/>
                </a:uFill>
                <a:latin typeface="Calibri"/>
                <a:ea typeface="Calibri"/>
                <a:cs typeface="Calibri"/>
                <a:sym typeface="Calibri"/>
                <a:hlinkClick r:id="rId4">
                  <a:extLst>
                    <a:ext uri="{A12FA001-AC4F-418D-AE19-62706E023703}">
                      <ahyp:hlinkClr val="tx"/>
                    </a:ext>
                  </a:extLst>
                </a:hlinkClick>
              </a:rPr>
              <a:t>Inventory Spreadsheet</a:t>
            </a:r>
            <a:endParaRPr b="1">
              <a:solidFill>
                <a:srgbClr val="143A61"/>
              </a:solidFill>
              <a:latin typeface="Calibri"/>
              <a:ea typeface="Calibri"/>
              <a:cs typeface="Calibri"/>
              <a:sym typeface="Calibri"/>
            </a:endParaRPr>
          </a:p>
        </p:txBody>
      </p:sp>
      <p:cxnSp>
        <p:nvCxnSpPr>
          <p:cNvPr id="323" name="Google Shape;323;p35"/>
          <p:cNvCxnSpPr/>
          <p:nvPr/>
        </p:nvCxnSpPr>
        <p:spPr>
          <a:xfrm flipH="1" rot="10800000">
            <a:off x="3214800" y="2834050"/>
            <a:ext cx="2714400" cy="4500"/>
          </a:xfrm>
          <a:prstGeom prst="straightConnector1">
            <a:avLst/>
          </a:prstGeom>
          <a:noFill/>
          <a:ln cap="flat" cmpd="sng" w="28575">
            <a:solidFill>
              <a:srgbClr val="1155CC"/>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327" name="Shape 327"/>
        <p:cNvGrpSpPr/>
        <p:nvPr/>
      </p:nvGrpSpPr>
      <p:grpSpPr>
        <a:xfrm>
          <a:off x="0" y="0"/>
          <a:ext cx="0" cy="0"/>
          <a:chOff x="0" y="0"/>
          <a:chExt cx="0" cy="0"/>
        </a:xfrm>
      </p:grpSpPr>
      <p:pic>
        <p:nvPicPr>
          <p:cNvPr id="328" name="Google Shape;328;p36"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329" name="Google Shape;329;p36"/>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PO Status - Completion %</a:t>
            </a:r>
            <a:endParaRPr b="1">
              <a:solidFill>
                <a:srgbClr val="143A61"/>
              </a:solidFill>
              <a:latin typeface="Calibri"/>
              <a:ea typeface="Calibri"/>
              <a:cs typeface="Calibri"/>
              <a:sym typeface="Calibri"/>
            </a:endParaRPr>
          </a:p>
        </p:txBody>
      </p:sp>
      <p:cxnSp>
        <p:nvCxnSpPr>
          <p:cNvPr id="330" name="Google Shape;330;p36"/>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pic>
        <p:nvPicPr>
          <p:cNvPr id="331" name="Google Shape;331;p36"/>
          <p:cNvPicPr preferRelativeResize="0"/>
          <p:nvPr/>
        </p:nvPicPr>
        <p:blipFill>
          <a:blip r:embed="rId4">
            <a:alphaModFix/>
          </a:blip>
          <a:stretch>
            <a:fillRect/>
          </a:stretch>
        </p:blipFill>
        <p:spPr>
          <a:xfrm>
            <a:off x="3787250" y="1769025"/>
            <a:ext cx="4785626" cy="2881950"/>
          </a:xfrm>
          <a:prstGeom prst="rect">
            <a:avLst/>
          </a:prstGeom>
          <a:noFill/>
          <a:ln>
            <a:noFill/>
          </a:ln>
        </p:spPr>
      </p:pic>
      <p:graphicFrame>
        <p:nvGraphicFramePr>
          <p:cNvPr id="332" name="Google Shape;332;p36"/>
          <p:cNvGraphicFramePr/>
          <p:nvPr/>
        </p:nvGraphicFramePr>
        <p:xfrm>
          <a:off x="212025" y="2410700"/>
          <a:ext cx="3000000" cy="3000000"/>
        </p:xfrm>
        <a:graphic>
          <a:graphicData uri="http://schemas.openxmlformats.org/drawingml/2006/table">
            <a:tbl>
              <a:tblPr>
                <a:noFill/>
                <a:tableStyleId>{F93CFD4D-0037-4CCB-B027-2FFBB9172FF1}</a:tableStyleId>
              </a:tblPr>
              <a:tblGrid>
                <a:gridCol w="1473875"/>
                <a:gridCol w="874175"/>
                <a:gridCol w="904675"/>
              </a:tblGrid>
              <a:tr h="293725">
                <a:tc>
                  <a:txBody>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Status</a:t>
                      </a:r>
                      <a:endParaRPr b="1"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c>
                  <a:txBody>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Value</a:t>
                      </a:r>
                      <a:endParaRPr b="1"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c>
                  <a:txBody>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Percentage</a:t>
                      </a:r>
                      <a:endParaRPr b="1"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r>
              <a:tr h="315800">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Completed</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14</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24.56%</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315800">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Remaining</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43</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75.44%</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315800">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Total</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57</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100%</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336" name="Shape 336"/>
        <p:cNvGrpSpPr/>
        <p:nvPr/>
      </p:nvGrpSpPr>
      <p:grpSpPr>
        <a:xfrm>
          <a:off x="0" y="0"/>
          <a:ext cx="0" cy="0"/>
          <a:chOff x="0" y="0"/>
          <a:chExt cx="0" cy="0"/>
        </a:xfrm>
      </p:grpSpPr>
      <p:graphicFrame>
        <p:nvGraphicFramePr>
          <p:cNvPr id="337" name="Google Shape;337;p37"/>
          <p:cNvGraphicFramePr/>
          <p:nvPr/>
        </p:nvGraphicFramePr>
        <p:xfrm>
          <a:off x="212025" y="2410700"/>
          <a:ext cx="3000000" cy="3000000"/>
        </p:xfrm>
        <a:graphic>
          <a:graphicData uri="http://schemas.openxmlformats.org/drawingml/2006/table">
            <a:tbl>
              <a:tblPr>
                <a:noFill/>
                <a:tableStyleId>{F93CFD4D-0037-4CCB-B027-2FFBB9172FF1}</a:tableStyleId>
              </a:tblPr>
              <a:tblGrid>
                <a:gridCol w="1469300"/>
                <a:gridCol w="881575"/>
                <a:gridCol w="901850"/>
              </a:tblGrid>
              <a:tr h="293725">
                <a:tc>
                  <a:txBody>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Status</a:t>
                      </a:r>
                      <a:endParaRPr b="1"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c>
                  <a:txBody>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Value</a:t>
                      </a:r>
                      <a:endParaRPr b="1"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c>
                  <a:txBody>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Percentage</a:t>
                      </a:r>
                      <a:endParaRPr b="1"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r>
              <a:tr h="315800">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Paid</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8</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14.04%</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315800">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Not Paid</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49</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85.96%</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315800">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Total</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57</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100%</a:t>
                      </a:r>
                      <a:endParaRPr sz="1200">
                        <a:solidFill>
                          <a:schemeClr val="lt1"/>
                        </a:solidFill>
                        <a:latin typeface="Calibri"/>
                        <a:ea typeface="Calibri"/>
                        <a:cs typeface="Calibri"/>
                        <a:sym typeface="Calibri"/>
                      </a:endParaRPr>
                    </a:p>
                  </a:txBody>
                  <a:tcPr marT="9525" marB="91425" marR="9525" marL="952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bl>
          </a:graphicData>
        </a:graphic>
      </p:graphicFrame>
      <p:pic>
        <p:nvPicPr>
          <p:cNvPr id="338" name="Google Shape;338;p37"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cxnSp>
        <p:nvCxnSpPr>
          <p:cNvPr id="339" name="Google Shape;339;p37"/>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pic>
        <p:nvPicPr>
          <p:cNvPr id="340" name="Google Shape;340;p37"/>
          <p:cNvPicPr preferRelativeResize="0"/>
          <p:nvPr/>
        </p:nvPicPr>
        <p:blipFill>
          <a:blip r:embed="rId4">
            <a:alphaModFix/>
          </a:blip>
          <a:stretch>
            <a:fillRect/>
          </a:stretch>
        </p:blipFill>
        <p:spPr>
          <a:xfrm>
            <a:off x="3787250" y="1769025"/>
            <a:ext cx="4785626" cy="2881950"/>
          </a:xfrm>
          <a:prstGeom prst="rect">
            <a:avLst/>
          </a:prstGeom>
          <a:noFill/>
          <a:ln>
            <a:noFill/>
          </a:ln>
        </p:spPr>
      </p:pic>
      <p:pic>
        <p:nvPicPr>
          <p:cNvPr id="341" name="Google Shape;341;p37"/>
          <p:cNvPicPr preferRelativeResize="0"/>
          <p:nvPr/>
        </p:nvPicPr>
        <p:blipFill>
          <a:blip r:embed="rId5">
            <a:alphaModFix/>
          </a:blip>
          <a:stretch>
            <a:fillRect/>
          </a:stretch>
        </p:blipFill>
        <p:spPr>
          <a:xfrm>
            <a:off x="3787250" y="1769024"/>
            <a:ext cx="4785626" cy="2881951"/>
          </a:xfrm>
          <a:prstGeom prst="rect">
            <a:avLst/>
          </a:prstGeom>
          <a:noFill/>
          <a:ln>
            <a:noFill/>
          </a:ln>
        </p:spPr>
      </p:pic>
      <p:sp>
        <p:nvSpPr>
          <p:cNvPr id="342" name="Google Shape;342;p37"/>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PO Status - Paid v.s. Unpaid</a:t>
            </a:r>
            <a:endParaRPr b="1">
              <a:solidFill>
                <a:srgbClr val="143A6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346" name="Shape 346"/>
        <p:cNvGrpSpPr/>
        <p:nvPr/>
      </p:nvGrpSpPr>
      <p:grpSpPr>
        <a:xfrm>
          <a:off x="0" y="0"/>
          <a:ext cx="0" cy="0"/>
          <a:chOff x="0" y="0"/>
          <a:chExt cx="0" cy="0"/>
        </a:xfrm>
      </p:grpSpPr>
      <p:pic>
        <p:nvPicPr>
          <p:cNvPr id="347" name="Google Shape;347;p38"/>
          <p:cNvPicPr preferRelativeResize="0"/>
          <p:nvPr/>
        </p:nvPicPr>
        <p:blipFill>
          <a:blip r:embed="rId3">
            <a:alphaModFix/>
          </a:blip>
          <a:stretch>
            <a:fillRect/>
          </a:stretch>
        </p:blipFill>
        <p:spPr>
          <a:xfrm>
            <a:off x="170600" y="1202725"/>
            <a:ext cx="6695926" cy="3389950"/>
          </a:xfrm>
          <a:prstGeom prst="rect">
            <a:avLst/>
          </a:prstGeom>
          <a:noFill/>
          <a:ln cap="flat" cmpd="sng" w="28575">
            <a:solidFill>
              <a:srgbClr val="4A86E8"/>
            </a:solidFill>
            <a:prstDash val="solid"/>
            <a:round/>
            <a:headEnd len="sm" w="sm" type="none"/>
            <a:tailEnd len="sm" w="sm" type="none"/>
          </a:ln>
        </p:spPr>
      </p:pic>
      <p:pic>
        <p:nvPicPr>
          <p:cNvPr id="348" name="Google Shape;348;p38" title="Skyward Logo.png"/>
          <p:cNvPicPr preferRelativeResize="0"/>
          <p:nvPr/>
        </p:nvPicPr>
        <p:blipFill rotWithShape="1">
          <a:blip r:embed="rId4">
            <a:alphaModFix/>
          </a:blip>
          <a:srcRect b="5796" l="9859" r="10051" t="9335"/>
          <a:stretch/>
        </p:blipFill>
        <p:spPr>
          <a:xfrm>
            <a:off x="7510900" y="133725"/>
            <a:ext cx="1600601" cy="946700"/>
          </a:xfrm>
          <a:prstGeom prst="rect">
            <a:avLst/>
          </a:prstGeom>
          <a:noFill/>
          <a:ln>
            <a:noFill/>
          </a:ln>
        </p:spPr>
      </p:pic>
      <p:pic>
        <p:nvPicPr>
          <p:cNvPr id="349" name="Google Shape;349;p38"/>
          <p:cNvPicPr preferRelativeResize="0"/>
          <p:nvPr/>
        </p:nvPicPr>
        <p:blipFill>
          <a:blip r:embed="rId5">
            <a:alphaModFix/>
          </a:blip>
          <a:stretch>
            <a:fillRect/>
          </a:stretch>
        </p:blipFill>
        <p:spPr>
          <a:xfrm>
            <a:off x="7050275" y="1468352"/>
            <a:ext cx="1907675" cy="2670818"/>
          </a:xfrm>
          <a:prstGeom prst="rect">
            <a:avLst/>
          </a:prstGeom>
          <a:noFill/>
          <a:ln cap="flat" cmpd="sng" w="28575">
            <a:solidFill>
              <a:srgbClr val="4A86E8"/>
            </a:solidFill>
            <a:prstDash val="solid"/>
            <a:round/>
            <a:headEnd len="sm" w="sm" type="none"/>
            <a:tailEnd len="sm" w="sm" type="none"/>
          </a:ln>
        </p:spPr>
      </p:pic>
      <p:sp>
        <p:nvSpPr>
          <p:cNvPr id="350" name="Google Shape;350;p38"/>
          <p:cNvSpPr txBox="1"/>
          <p:nvPr>
            <p:ph idx="4294967295" type="title"/>
          </p:nvPr>
        </p:nvSpPr>
        <p:spPr>
          <a:xfrm>
            <a:off x="457200" y="411475"/>
            <a:ext cx="8229600" cy="48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BOM Visual</a:t>
            </a:r>
            <a:endParaRPr b="1">
              <a:solidFill>
                <a:srgbClr val="143A61"/>
              </a:solidFill>
              <a:latin typeface="Calibri"/>
              <a:ea typeface="Calibri"/>
              <a:cs typeface="Calibri"/>
              <a:sym typeface="Calibri"/>
            </a:endParaRPr>
          </a:p>
        </p:txBody>
      </p:sp>
      <p:cxnSp>
        <p:nvCxnSpPr>
          <p:cNvPr id="351" name="Google Shape;351;p38"/>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9"/>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5 Whys</a:t>
            </a:r>
            <a:endParaRPr b="1">
              <a:solidFill>
                <a:srgbClr val="143A61"/>
              </a:solidFill>
              <a:latin typeface="Calibri"/>
              <a:ea typeface="Calibri"/>
              <a:cs typeface="Calibri"/>
              <a:sym typeface="Calibri"/>
            </a:endParaRPr>
          </a:p>
        </p:txBody>
      </p:sp>
      <p:cxnSp>
        <p:nvCxnSpPr>
          <p:cNvPr id="357" name="Google Shape;357;p39"/>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pic>
        <p:nvPicPr>
          <p:cNvPr id="358" name="Google Shape;358;p39"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pic>
        <p:nvPicPr>
          <p:cNvPr id="359" name="Google Shape;359;p39"/>
          <p:cNvPicPr preferRelativeResize="0"/>
          <p:nvPr/>
        </p:nvPicPr>
        <p:blipFill>
          <a:blip r:embed="rId4">
            <a:alphaModFix/>
          </a:blip>
          <a:stretch>
            <a:fillRect/>
          </a:stretch>
        </p:blipFill>
        <p:spPr>
          <a:xfrm>
            <a:off x="908711" y="1178612"/>
            <a:ext cx="7176179" cy="3416400"/>
          </a:xfrm>
          <a:prstGeom prst="rect">
            <a:avLst/>
          </a:prstGeom>
          <a:noFill/>
          <a:ln cap="flat" cmpd="sng" w="28575">
            <a:solidFill>
              <a:srgbClr val="4A86E8"/>
            </a:solidFill>
            <a:prstDash val="solid"/>
            <a:round/>
            <a:headEnd len="sm" w="sm" type="none"/>
            <a:tailEnd len="sm" w="sm" type="none"/>
          </a:ln>
        </p:spPr>
      </p:pic>
      <p:sp>
        <p:nvSpPr>
          <p:cNvPr id="360" name="Google Shape;360;p39"/>
          <p:cNvSpPr txBox="1"/>
          <p:nvPr>
            <p:ph idx="4294967295" type="body"/>
          </p:nvPr>
        </p:nvSpPr>
        <p:spPr>
          <a:xfrm>
            <a:off x="311700" y="4662000"/>
            <a:ext cx="8520600" cy="4815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1200"/>
              </a:spcAft>
              <a:buNone/>
            </a:pPr>
            <a:r>
              <a:rPr lang="en">
                <a:solidFill>
                  <a:srgbClr val="1155CC"/>
                </a:solidFill>
                <a:latin typeface="Calibri"/>
                <a:ea typeface="Calibri"/>
                <a:cs typeface="Calibri"/>
                <a:sym typeface="Calibri"/>
              </a:rPr>
              <a:t>Recommendation: Create a comprehensive schedule for PK construction in the next 2 weeks. </a:t>
            </a:r>
            <a:endParaRPr>
              <a:solidFill>
                <a:srgbClr val="1155CC"/>
              </a:solidFill>
              <a:latin typeface="Calibri"/>
              <a:ea typeface="Calibri"/>
              <a:cs typeface="Calibri"/>
              <a:sym typeface="Calibri"/>
            </a:endParaRPr>
          </a:p>
        </p:txBody>
      </p:sp>
      <p:sp>
        <p:nvSpPr>
          <p:cNvPr id="361" name="Google Shape;361;p39"/>
          <p:cNvSpPr/>
          <p:nvPr/>
        </p:nvSpPr>
        <p:spPr>
          <a:xfrm>
            <a:off x="3672150" y="4148400"/>
            <a:ext cx="4273800" cy="313200"/>
          </a:xfrm>
          <a:prstGeom prst="rect">
            <a:avLst/>
          </a:prstGeom>
          <a:noFill/>
          <a:ln cap="flat" cmpd="sng" w="28575">
            <a:solidFill>
              <a:srgbClr val="FAA2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0"/>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Fishbone Diagram</a:t>
            </a:r>
            <a:endParaRPr b="1">
              <a:solidFill>
                <a:srgbClr val="143A61"/>
              </a:solidFill>
              <a:latin typeface="Calibri"/>
              <a:ea typeface="Calibri"/>
              <a:cs typeface="Calibri"/>
              <a:sym typeface="Calibri"/>
            </a:endParaRPr>
          </a:p>
        </p:txBody>
      </p:sp>
      <p:pic>
        <p:nvPicPr>
          <p:cNvPr id="367" name="Google Shape;367;p40"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pic>
        <p:nvPicPr>
          <p:cNvPr id="368" name="Google Shape;368;p40" title="Beige Simple Modern Fishbone Diagram Graph.png"/>
          <p:cNvPicPr preferRelativeResize="0"/>
          <p:nvPr/>
        </p:nvPicPr>
        <p:blipFill rotWithShape="1">
          <a:blip r:embed="rId4">
            <a:alphaModFix/>
          </a:blip>
          <a:srcRect b="18787" l="0" r="0" t="17376"/>
          <a:stretch/>
        </p:blipFill>
        <p:spPr>
          <a:xfrm>
            <a:off x="579400" y="995858"/>
            <a:ext cx="8107400" cy="388161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372" name="Shape 372"/>
        <p:cNvGrpSpPr/>
        <p:nvPr/>
      </p:nvGrpSpPr>
      <p:grpSpPr>
        <a:xfrm>
          <a:off x="0" y="0"/>
          <a:ext cx="0" cy="0"/>
          <a:chOff x="0" y="0"/>
          <a:chExt cx="0" cy="0"/>
        </a:xfrm>
      </p:grpSpPr>
      <p:sp>
        <p:nvSpPr>
          <p:cNvPr id="373" name="Google Shape;373;p41"/>
          <p:cNvSpPr txBox="1"/>
          <p:nvPr>
            <p:ph type="title"/>
          </p:nvPr>
        </p:nvSpPr>
        <p:spPr>
          <a:xfrm>
            <a:off x="261100" y="232600"/>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Updated </a:t>
            </a:r>
            <a:r>
              <a:rPr b="1" lang="en">
                <a:solidFill>
                  <a:srgbClr val="143A61"/>
                </a:solidFill>
                <a:latin typeface="Calibri"/>
                <a:ea typeface="Calibri"/>
                <a:cs typeface="Calibri"/>
                <a:sym typeface="Calibri"/>
              </a:rPr>
              <a:t>Fishbone Diagram Branches</a:t>
            </a:r>
            <a:endParaRPr b="1">
              <a:solidFill>
                <a:srgbClr val="143A61"/>
              </a:solidFill>
              <a:latin typeface="Calibri"/>
              <a:ea typeface="Calibri"/>
              <a:cs typeface="Calibri"/>
              <a:sym typeface="Calibri"/>
            </a:endParaRPr>
          </a:p>
        </p:txBody>
      </p:sp>
      <p:pic>
        <p:nvPicPr>
          <p:cNvPr id="374" name="Google Shape;374;p41"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375" name="Google Shape;375;p41"/>
          <p:cNvSpPr txBox="1"/>
          <p:nvPr/>
        </p:nvSpPr>
        <p:spPr>
          <a:xfrm>
            <a:off x="0" y="854600"/>
            <a:ext cx="3269400" cy="3911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300">
                <a:solidFill>
                  <a:srgbClr val="143A61"/>
                </a:solidFill>
                <a:latin typeface="Calibri"/>
                <a:ea typeface="Calibri"/>
                <a:cs typeface="Calibri"/>
                <a:sym typeface="Calibri"/>
              </a:rPr>
              <a:t>1. Materials</a:t>
            </a:r>
            <a:endParaRPr b="1" sz="1300">
              <a:solidFill>
                <a:srgbClr val="143A61"/>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143A61"/>
                </a:solidFill>
                <a:latin typeface="Calibri"/>
                <a:ea typeface="Calibri"/>
                <a:cs typeface="Calibri"/>
                <a:sym typeface="Calibri"/>
              </a:rPr>
              <a:t>•Early fence delivery blocking access.</a:t>
            </a:r>
            <a:endParaRPr sz="1200">
              <a:solidFill>
                <a:srgbClr val="143A61"/>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143A61"/>
                </a:solidFill>
                <a:latin typeface="Calibri"/>
                <a:ea typeface="Calibri"/>
                <a:cs typeface="Calibri"/>
                <a:sym typeface="Calibri"/>
              </a:rPr>
              <a:t>•Missing materials (carriage bolts, LVT reducers).</a:t>
            </a:r>
            <a:endParaRPr sz="1200">
              <a:solidFill>
                <a:srgbClr val="143A61"/>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143A61"/>
                </a:solidFill>
                <a:latin typeface="Calibri"/>
                <a:ea typeface="Calibri"/>
                <a:cs typeface="Calibri"/>
                <a:sym typeface="Calibri"/>
              </a:rPr>
              <a:t>•Excess/wasted materials (fence cuttings, extra cove base).</a:t>
            </a:r>
            <a:endParaRPr sz="1200">
              <a:solidFill>
                <a:srgbClr val="143A61"/>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143A61"/>
                </a:solidFill>
                <a:latin typeface="Calibri"/>
                <a:ea typeface="Calibri"/>
                <a:cs typeface="Calibri"/>
                <a:sym typeface="Calibri"/>
              </a:rPr>
              <a:t>•Incorrect architectural plans (A5.1 vs. E1.0/E2.0) leading to material rework.</a:t>
            </a:r>
            <a:endParaRPr sz="1200">
              <a:solidFill>
                <a:srgbClr val="143A61"/>
              </a:solidFill>
              <a:latin typeface="Calibri"/>
              <a:ea typeface="Calibri"/>
              <a:cs typeface="Calibri"/>
              <a:sym typeface="Calibri"/>
            </a:endParaRPr>
          </a:p>
          <a:p>
            <a:pPr indent="0" lvl="0" marL="0" rtl="0" algn="l">
              <a:lnSpc>
                <a:spcPct val="100000"/>
              </a:lnSpc>
              <a:spcBef>
                <a:spcPts val="0"/>
              </a:spcBef>
              <a:spcAft>
                <a:spcPts val="0"/>
              </a:spcAft>
              <a:buNone/>
            </a:pPr>
            <a:r>
              <a:t/>
            </a:r>
            <a:endParaRPr sz="1200">
              <a:solidFill>
                <a:srgbClr val="143A6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None/>
            </a:pPr>
            <a:r>
              <a:t/>
            </a:r>
            <a:endParaRPr sz="1200">
              <a:solidFill>
                <a:srgbClr val="143A6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None/>
            </a:pPr>
            <a:r>
              <a:rPr b="1" lang="en" sz="1200">
                <a:solidFill>
                  <a:srgbClr val="143A61"/>
                </a:solidFill>
                <a:latin typeface="Calibri"/>
                <a:ea typeface="Calibri"/>
                <a:cs typeface="Calibri"/>
                <a:sym typeface="Calibri"/>
              </a:rPr>
              <a:t>2. Labor</a:t>
            </a:r>
            <a:endParaRPr b="1" sz="1200">
              <a:solidFill>
                <a:srgbClr val="143A61"/>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143A61"/>
                </a:solidFill>
                <a:latin typeface="Calibri"/>
                <a:ea typeface="Calibri"/>
                <a:cs typeface="Calibri"/>
                <a:sym typeface="Calibri"/>
              </a:rPr>
              <a:t>•Unplanned labor hours (fence movement, door repair).</a:t>
            </a:r>
            <a:endParaRPr sz="1200">
              <a:solidFill>
                <a:srgbClr val="143A61"/>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143A61"/>
                </a:solidFill>
                <a:latin typeface="Calibri"/>
                <a:ea typeface="Calibri"/>
                <a:cs typeface="Calibri"/>
                <a:sym typeface="Calibri"/>
              </a:rPr>
              <a:t>•Inefficient assembly (high bay lights taking 30 mins each).</a:t>
            </a:r>
            <a:endParaRPr sz="1200">
              <a:solidFill>
                <a:srgbClr val="143A61"/>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143A61"/>
                </a:solidFill>
                <a:latin typeface="Calibri"/>
                <a:ea typeface="Calibri"/>
                <a:cs typeface="Calibri"/>
                <a:sym typeface="Calibri"/>
              </a:rPr>
              <a:t>•Trips to hardware stores due to missing materials.</a:t>
            </a:r>
            <a:endParaRPr sz="1200">
              <a:solidFill>
                <a:srgbClr val="143A61"/>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143A61"/>
                </a:solidFill>
                <a:latin typeface="Calibri"/>
                <a:ea typeface="Calibri"/>
                <a:cs typeface="Calibri"/>
                <a:sym typeface="Calibri"/>
              </a:rPr>
              <a:t>•Inefficient team workflows (Team 1 vs. Team 2’s 37.36% time savings gap).</a:t>
            </a:r>
            <a:endParaRPr sz="1200">
              <a:solidFill>
                <a:srgbClr val="143A61"/>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143A61"/>
                </a:solidFill>
                <a:latin typeface="Calibri"/>
                <a:ea typeface="Calibri"/>
                <a:cs typeface="Calibri"/>
                <a:sym typeface="Calibri"/>
              </a:rPr>
              <a:t>•Unnecessary confrontations with subcontractors (e.g. electrician). </a:t>
            </a:r>
            <a:r>
              <a:rPr lang="en" sz="1200">
                <a:solidFill>
                  <a:srgbClr val="CFE2F3"/>
                </a:solidFill>
                <a:latin typeface="Calibri"/>
                <a:ea typeface="Calibri"/>
                <a:cs typeface="Calibri"/>
                <a:sym typeface="Calibri"/>
              </a:rPr>
              <a:t> </a:t>
            </a:r>
            <a:r>
              <a:rPr lang="en" sz="1000">
                <a:solidFill>
                  <a:srgbClr val="CFE2F3"/>
                </a:solidFill>
                <a:latin typeface="Calibri"/>
                <a:ea typeface="Calibri"/>
                <a:cs typeface="Calibri"/>
                <a:sym typeface="Calibri"/>
              </a:rPr>
              <a:t>electricians due to plan mismatches).</a:t>
            </a:r>
            <a:endParaRPr sz="1000">
              <a:solidFill>
                <a:srgbClr val="CFE2F3"/>
              </a:solidFill>
              <a:latin typeface="Calibri"/>
              <a:ea typeface="Calibri"/>
              <a:cs typeface="Calibri"/>
              <a:sym typeface="Calibri"/>
            </a:endParaRPr>
          </a:p>
          <a:p>
            <a:pPr indent="0" lvl="0" marL="0" rtl="0" algn="l">
              <a:spcBef>
                <a:spcPts val="0"/>
              </a:spcBef>
              <a:spcAft>
                <a:spcPts val="0"/>
              </a:spcAft>
              <a:buNone/>
            </a:pPr>
            <a:r>
              <a:t/>
            </a:r>
            <a:endParaRPr sz="900">
              <a:solidFill>
                <a:srgbClr val="404040"/>
              </a:solidFill>
              <a:highlight>
                <a:srgbClr val="FFFFFF"/>
              </a:highlight>
              <a:latin typeface="Roboto"/>
              <a:ea typeface="Roboto"/>
              <a:cs typeface="Roboto"/>
              <a:sym typeface="Roboto"/>
            </a:endParaRPr>
          </a:p>
        </p:txBody>
      </p:sp>
      <p:sp>
        <p:nvSpPr>
          <p:cNvPr id="376" name="Google Shape;376;p41"/>
          <p:cNvSpPr txBox="1"/>
          <p:nvPr/>
        </p:nvSpPr>
        <p:spPr>
          <a:xfrm>
            <a:off x="3185950" y="854600"/>
            <a:ext cx="3352800" cy="409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143A61"/>
                </a:solidFill>
                <a:latin typeface="Calibri"/>
                <a:ea typeface="Calibri"/>
                <a:cs typeface="Calibri"/>
                <a:sym typeface="Calibri"/>
              </a:rPr>
              <a:t>3. Methods/Processes</a:t>
            </a:r>
            <a:endParaRPr b="1"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143A61"/>
                </a:solidFill>
                <a:latin typeface="Calibri"/>
                <a:ea typeface="Calibri"/>
                <a:cs typeface="Calibri"/>
                <a:sym typeface="Calibri"/>
              </a:rPr>
              <a:t>•Lack of just-in-time delivery for materials.</a:t>
            </a:r>
            <a:endParaRPr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143A61"/>
                </a:solidFill>
                <a:latin typeface="Calibri"/>
                <a:ea typeface="Calibri"/>
                <a:cs typeface="Calibri"/>
                <a:sym typeface="Calibri"/>
              </a:rPr>
              <a:t>•No standardized process for material ordering/staging.</a:t>
            </a:r>
            <a:endParaRPr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143A61"/>
                </a:solidFill>
                <a:latin typeface="Calibri"/>
                <a:ea typeface="Calibri"/>
                <a:cs typeface="Calibri"/>
                <a:sym typeface="Calibri"/>
              </a:rPr>
              <a:t>•Outdated engineering prints leading to rework.</a:t>
            </a:r>
            <a:endParaRPr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143A61"/>
                </a:solidFill>
                <a:latin typeface="Calibri"/>
                <a:ea typeface="Calibri"/>
                <a:cs typeface="Calibri"/>
                <a:sym typeface="Calibri"/>
              </a:rPr>
              <a:t>•No pre-construction drawing reviews (caused 2-week delays).</a:t>
            </a:r>
            <a:endParaRPr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143A61"/>
                </a:solidFill>
                <a:latin typeface="Calibri"/>
                <a:ea typeface="Calibri"/>
                <a:cs typeface="Calibri"/>
                <a:sym typeface="Calibri"/>
              </a:rPr>
              <a:t>•Non-specialized labor allocation (Team 1’s slower fence installation).</a:t>
            </a:r>
            <a:endParaRPr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rgbClr val="143A6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b="1" lang="en" sz="1200">
                <a:solidFill>
                  <a:srgbClr val="143A61"/>
                </a:solidFill>
                <a:latin typeface="Calibri"/>
                <a:ea typeface="Calibri"/>
                <a:cs typeface="Calibri"/>
                <a:sym typeface="Calibri"/>
              </a:rPr>
              <a:t>4. Management/Communication</a:t>
            </a:r>
            <a:endParaRPr b="1"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143A61"/>
                </a:solidFill>
                <a:latin typeface="Calibri"/>
                <a:ea typeface="Calibri"/>
                <a:cs typeface="Calibri"/>
                <a:sym typeface="Calibri"/>
              </a:rPr>
              <a:t>•Poor coordination between teams (e.g., LVT reducers not tracked).</a:t>
            </a:r>
            <a:endParaRPr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143A61"/>
                </a:solidFill>
                <a:latin typeface="Calibri"/>
                <a:ea typeface="Calibri"/>
                <a:cs typeface="Calibri"/>
                <a:sym typeface="Calibri"/>
              </a:rPr>
              <a:t>•Unclear timelines for material orders.</a:t>
            </a:r>
            <a:endParaRPr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143A61"/>
                </a:solidFill>
                <a:latin typeface="Calibri"/>
                <a:ea typeface="Calibri"/>
                <a:cs typeface="Calibri"/>
                <a:sym typeface="Calibri"/>
              </a:rPr>
              <a:t>•Version conflicts in plans (A5.1 vs. E2.0 discrepancies).</a:t>
            </a:r>
            <a:endParaRPr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143A61"/>
                </a:solidFill>
                <a:latin typeface="Calibri"/>
                <a:ea typeface="Calibri"/>
                <a:cs typeface="Calibri"/>
                <a:sym typeface="Calibri"/>
              </a:rPr>
              <a:t>•Legal costs from plan disputes (lawyer fees due to drawing errors).</a:t>
            </a:r>
            <a:endParaRPr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143A61"/>
                </a:solidFill>
                <a:latin typeface="Calibri"/>
                <a:ea typeface="Calibri"/>
                <a:cs typeface="Calibri"/>
                <a:sym typeface="Calibri"/>
              </a:rPr>
              <a:t>•Lack of role-based training (Team 2’s efficiency proves need for specialization).</a:t>
            </a:r>
            <a:endParaRPr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rgbClr val="404040"/>
              </a:solidFill>
              <a:highlight>
                <a:srgbClr val="FFFFFF"/>
              </a:highlight>
              <a:latin typeface="Roboto"/>
              <a:ea typeface="Roboto"/>
              <a:cs typeface="Roboto"/>
              <a:sym typeface="Roboto"/>
            </a:endParaRPr>
          </a:p>
        </p:txBody>
      </p:sp>
      <p:sp>
        <p:nvSpPr>
          <p:cNvPr id="377" name="Google Shape;377;p41"/>
          <p:cNvSpPr txBox="1"/>
          <p:nvPr/>
        </p:nvSpPr>
        <p:spPr>
          <a:xfrm>
            <a:off x="6336000" y="946700"/>
            <a:ext cx="2808000" cy="372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143A61"/>
                </a:solidFill>
                <a:latin typeface="Calibri"/>
                <a:ea typeface="Calibri"/>
                <a:cs typeface="Calibri"/>
                <a:sym typeface="Calibri"/>
              </a:rPr>
              <a:t>5. External Factors (New Branch)</a:t>
            </a:r>
            <a:endParaRPr b="1"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143A61"/>
                </a:solidFill>
                <a:latin typeface="Calibri"/>
                <a:ea typeface="Calibri"/>
                <a:cs typeface="Calibri"/>
                <a:sym typeface="Calibri"/>
              </a:rPr>
              <a:t>•Subcontractor conflicts (electricians disputing plan changes).</a:t>
            </a:r>
            <a:endParaRPr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143A61"/>
                </a:solidFill>
                <a:latin typeface="Calibri"/>
                <a:ea typeface="Calibri"/>
                <a:cs typeface="Calibri"/>
                <a:sym typeface="Calibri"/>
              </a:rPr>
              <a:t>•Legal/contractual risks (from unapproved field corrections).</a:t>
            </a:r>
            <a:endParaRPr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143A61"/>
                </a:solidFill>
                <a:latin typeface="Calibri"/>
                <a:ea typeface="Calibri"/>
                <a:cs typeface="Calibri"/>
                <a:sym typeface="Calibri"/>
              </a:rPr>
              <a:t>•Key Additions Explained:</a:t>
            </a:r>
            <a:endParaRPr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143A61"/>
                </a:solidFill>
                <a:latin typeface="Calibri"/>
                <a:ea typeface="Calibri"/>
                <a:cs typeface="Calibri"/>
                <a:sym typeface="Calibri"/>
              </a:rPr>
              <a:t>•Architectural Drawing Errors → Added to Materials (wrong specs) and Methods (no review process).</a:t>
            </a:r>
            <a:endParaRPr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143A61"/>
                </a:solidFill>
                <a:latin typeface="Calibri"/>
                <a:ea typeface="Calibri"/>
                <a:cs typeface="Calibri"/>
                <a:sym typeface="Calibri"/>
              </a:rPr>
              <a:t>•Team Efficiency Data → Added to Labor (role specialization cuts time by 37.36%).</a:t>
            </a:r>
            <a:endParaRPr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143A61"/>
                </a:solidFill>
                <a:latin typeface="Calibri"/>
                <a:ea typeface="Calibri"/>
                <a:cs typeface="Calibri"/>
                <a:sym typeface="Calibri"/>
              </a:rPr>
              <a:t>•Legal Costs → Added to Management (drawing errors triggered lawyer involvement).</a:t>
            </a:r>
            <a:endParaRPr sz="1200">
              <a:solidFill>
                <a:srgbClr val="143A6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143A61"/>
                </a:solidFill>
                <a:latin typeface="Calibri"/>
                <a:ea typeface="Calibri"/>
                <a:cs typeface="Calibri"/>
                <a:sym typeface="Calibri"/>
              </a:rPr>
              <a:t>•Subcontractor Conflicts → New External Factors branch (avoidable with clearer plans).</a:t>
            </a:r>
            <a:endParaRPr sz="1200">
              <a:solidFill>
                <a:srgbClr val="143A61"/>
              </a:solidFill>
              <a:latin typeface="Calibri"/>
              <a:ea typeface="Calibri"/>
              <a:cs typeface="Calibri"/>
              <a:sym typeface="Calibri"/>
            </a:endParaRPr>
          </a:p>
          <a:p>
            <a:pPr indent="0" lvl="0" marL="0" rtl="0" algn="l">
              <a:lnSpc>
                <a:spcPct val="115000"/>
              </a:lnSpc>
              <a:spcBef>
                <a:spcPts val="1000"/>
              </a:spcBef>
              <a:spcAft>
                <a:spcPts val="0"/>
              </a:spcAft>
              <a:buNone/>
            </a:pPr>
            <a:r>
              <a:t/>
            </a:r>
            <a:endParaRPr sz="600"/>
          </a:p>
          <a:p>
            <a:pPr indent="0" lvl="0" marL="0" rtl="0" algn="l">
              <a:lnSpc>
                <a:spcPct val="115000"/>
              </a:lnSpc>
              <a:spcBef>
                <a:spcPts val="1000"/>
              </a:spcBef>
              <a:spcAft>
                <a:spcPts val="0"/>
              </a:spcAft>
              <a:buNone/>
            </a:pPr>
            <a:r>
              <a:t/>
            </a:r>
            <a:endParaRPr sz="600">
              <a:solidFill>
                <a:srgbClr val="404040"/>
              </a:solidFill>
              <a:highlight>
                <a:srgbClr val="FFFFFF"/>
              </a:highlight>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381" name="Shape 381"/>
        <p:cNvGrpSpPr/>
        <p:nvPr/>
      </p:nvGrpSpPr>
      <p:grpSpPr>
        <a:xfrm>
          <a:off x="0" y="0"/>
          <a:ext cx="0" cy="0"/>
          <a:chOff x="0" y="0"/>
          <a:chExt cx="0" cy="0"/>
        </a:xfrm>
      </p:grpSpPr>
      <p:pic>
        <p:nvPicPr>
          <p:cNvPr id="382" name="Google Shape;382;p42"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383" name="Google Shape;383;p42"/>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Competitor vs. Our Material Delivery</a:t>
            </a:r>
            <a:endParaRPr b="1">
              <a:solidFill>
                <a:srgbClr val="143A61"/>
              </a:solidFill>
              <a:latin typeface="Calibri"/>
              <a:ea typeface="Calibri"/>
              <a:cs typeface="Calibri"/>
              <a:sym typeface="Calibri"/>
            </a:endParaRPr>
          </a:p>
        </p:txBody>
      </p:sp>
      <p:cxnSp>
        <p:nvCxnSpPr>
          <p:cNvPr id="384" name="Google Shape;384;p42"/>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pic>
        <p:nvPicPr>
          <p:cNvPr id="385" name="Google Shape;385;p42" title="Screenshot 2025-06-24 at 3.06.45 PM.jpeg"/>
          <p:cNvPicPr preferRelativeResize="0"/>
          <p:nvPr/>
        </p:nvPicPr>
        <p:blipFill rotWithShape="1">
          <a:blip r:embed="rId4">
            <a:alphaModFix/>
          </a:blip>
          <a:srcRect b="23034" l="10760" r="9175" t="24375"/>
          <a:stretch/>
        </p:blipFill>
        <p:spPr>
          <a:xfrm>
            <a:off x="457200" y="1344075"/>
            <a:ext cx="3852885" cy="2823099"/>
          </a:xfrm>
          <a:prstGeom prst="rect">
            <a:avLst/>
          </a:prstGeom>
          <a:noFill/>
          <a:ln cap="flat" cmpd="sng" w="28575">
            <a:solidFill>
              <a:srgbClr val="4A86E8"/>
            </a:solidFill>
            <a:prstDash val="solid"/>
            <a:round/>
            <a:headEnd len="sm" w="sm" type="none"/>
            <a:tailEnd len="sm" w="sm" type="none"/>
          </a:ln>
        </p:spPr>
      </p:pic>
      <p:pic>
        <p:nvPicPr>
          <p:cNvPr id="386" name="Google Shape;386;p42"/>
          <p:cNvPicPr preferRelativeResize="0"/>
          <p:nvPr/>
        </p:nvPicPr>
        <p:blipFill>
          <a:blip r:embed="rId5">
            <a:alphaModFix/>
          </a:blip>
          <a:stretch>
            <a:fillRect/>
          </a:stretch>
        </p:blipFill>
        <p:spPr>
          <a:xfrm>
            <a:off x="4922650" y="1344075"/>
            <a:ext cx="3764149" cy="2823100"/>
          </a:xfrm>
          <a:prstGeom prst="rect">
            <a:avLst/>
          </a:prstGeom>
          <a:noFill/>
          <a:ln cap="flat" cmpd="sng" w="28575">
            <a:solidFill>
              <a:srgbClr val="4A86E8"/>
            </a:solidFill>
            <a:prstDash val="solid"/>
            <a:round/>
            <a:headEnd len="sm" w="sm" type="none"/>
            <a:tailEnd len="sm" w="sm" type="none"/>
          </a:ln>
        </p:spPr>
      </p:pic>
      <p:sp>
        <p:nvSpPr>
          <p:cNvPr id="387" name="Google Shape;387;p42"/>
          <p:cNvSpPr txBox="1"/>
          <p:nvPr/>
        </p:nvSpPr>
        <p:spPr>
          <a:xfrm>
            <a:off x="415200" y="4237775"/>
            <a:ext cx="3936900" cy="48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lang="en" sz="1500">
                <a:solidFill>
                  <a:srgbClr val="1155CC"/>
                </a:solidFill>
                <a:latin typeface="Calibri"/>
                <a:ea typeface="Calibri"/>
                <a:cs typeface="Calibri"/>
                <a:sym typeface="Calibri"/>
              </a:rPr>
              <a:t>Competitor supply before install</a:t>
            </a:r>
            <a:endParaRPr sz="1500">
              <a:solidFill>
                <a:srgbClr val="1155CC"/>
              </a:solidFill>
              <a:latin typeface="Calibri"/>
              <a:ea typeface="Calibri"/>
              <a:cs typeface="Calibri"/>
              <a:sym typeface="Calibri"/>
            </a:endParaRPr>
          </a:p>
          <a:p>
            <a:pPr indent="0" lvl="0" marL="0" rtl="0" algn="ctr">
              <a:lnSpc>
                <a:spcPct val="115000"/>
              </a:lnSpc>
              <a:spcBef>
                <a:spcPts val="1200"/>
              </a:spcBef>
              <a:spcAft>
                <a:spcPts val="0"/>
              </a:spcAft>
              <a:buNone/>
            </a:pPr>
            <a:r>
              <a:t/>
            </a:r>
            <a:endParaRPr sz="1500">
              <a:solidFill>
                <a:srgbClr val="1155CC"/>
              </a:solidFill>
              <a:latin typeface="Calibri"/>
              <a:ea typeface="Calibri"/>
              <a:cs typeface="Calibri"/>
              <a:sym typeface="Calibri"/>
            </a:endParaRPr>
          </a:p>
          <a:p>
            <a:pPr indent="0" lvl="0" marL="0" rtl="0" algn="ctr">
              <a:lnSpc>
                <a:spcPct val="115000"/>
              </a:lnSpc>
              <a:spcBef>
                <a:spcPts val="1200"/>
              </a:spcBef>
              <a:spcAft>
                <a:spcPts val="0"/>
              </a:spcAft>
              <a:buNone/>
            </a:pPr>
            <a:r>
              <a:t/>
            </a:r>
            <a:endParaRPr sz="1300">
              <a:latin typeface="Georgia"/>
              <a:ea typeface="Georgia"/>
              <a:cs typeface="Georgia"/>
              <a:sym typeface="Georgia"/>
            </a:endParaRPr>
          </a:p>
          <a:p>
            <a:pPr indent="0" lvl="0" marL="0" rtl="0" algn="ctr">
              <a:spcBef>
                <a:spcPts val="0"/>
              </a:spcBef>
              <a:spcAft>
                <a:spcPts val="0"/>
              </a:spcAft>
              <a:buNone/>
            </a:pPr>
            <a:r>
              <a:t/>
            </a:r>
            <a:endParaRPr sz="1800">
              <a:solidFill>
                <a:schemeClr val="dk2"/>
              </a:solidFill>
              <a:latin typeface="Proxima Nova"/>
              <a:ea typeface="Proxima Nova"/>
              <a:cs typeface="Proxima Nova"/>
              <a:sym typeface="Proxima Nova"/>
            </a:endParaRPr>
          </a:p>
          <a:p>
            <a:pPr indent="0" lvl="0" marL="0" rtl="0" algn="ctr">
              <a:lnSpc>
                <a:spcPct val="115000"/>
              </a:lnSpc>
              <a:spcBef>
                <a:spcPts val="1200"/>
              </a:spcBef>
              <a:spcAft>
                <a:spcPts val="0"/>
              </a:spcAft>
              <a:buNone/>
            </a:pPr>
            <a:r>
              <a:t/>
            </a:r>
            <a:endParaRPr sz="1500">
              <a:solidFill>
                <a:srgbClr val="1155CC"/>
              </a:solidFill>
              <a:latin typeface="Calibri"/>
              <a:ea typeface="Calibri"/>
              <a:cs typeface="Calibri"/>
              <a:sym typeface="Calibri"/>
            </a:endParaRPr>
          </a:p>
          <a:p>
            <a:pPr indent="0" lvl="0" marL="0" rtl="0" algn="ctr">
              <a:lnSpc>
                <a:spcPct val="115000"/>
              </a:lnSpc>
              <a:spcBef>
                <a:spcPts val="1200"/>
              </a:spcBef>
              <a:spcAft>
                <a:spcPts val="0"/>
              </a:spcAft>
              <a:buNone/>
            </a:pPr>
            <a:r>
              <a:t/>
            </a:r>
            <a:endParaRPr sz="1500">
              <a:solidFill>
                <a:srgbClr val="1155CC"/>
              </a:solidFill>
              <a:latin typeface="Calibri"/>
              <a:ea typeface="Calibri"/>
              <a:cs typeface="Calibri"/>
              <a:sym typeface="Calibri"/>
            </a:endParaRPr>
          </a:p>
          <a:p>
            <a:pPr indent="0" lvl="0" marL="0" rtl="0" algn="ctr">
              <a:lnSpc>
                <a:spcPct val="115000"/>
              </a:lnSpc>
              <a:spcBef>
                <a:spcPts val="1200"/>
              </a:spcBef>
              <a:spcAft>
                <a:spcPts val="0"/>
              </a:spcAft>
              <a:buNone/>
            </a:pPr>
            <a:r>
              <a:t/>
            </a:r>
            <a:endParaRPr sz="1300">
              <a:latin typeface="Georgia"/>
              <a:ea typeface="Georgia"/>
              <a:cs typeface="Georgia"/>
              <a:sym typeface="Georgia"/>
            </a:endParaRPr>
          </a:p>
          <a:p>
            <a:pPr indent="0" lvl="0" marL="0" rtl="0" algn="ctr">
              <a:spcBef>
                <a:spcPts val="0"/>
              </a:spcBef>
              <a:spcAft>
                <a:spcPts val="0"/>
              </a:spcAft>
              <a:buNone/>
            </a:pPr>
            <a:r>
              <a:t/>
            </a:r>
            <a:endParaRPr sz="1800">
              <a:solidFill>
                <a:schemeClr val="dk2"/>
              </a:solidFill>
              <a:latin typeface="Proxima Nova"/>
              <a:ea typeface="Proxima Nova"/>
              <a:cs typeface="Proxima Nova"/>
              <a:sym typeface="Proxima Nova"/>
            </a:endParaRPr>
          </a:p>
        </p:txBody>
      </p:sp>
      <p:sp>
        <p:nvSpPr>
          <p:cNvPr id="388" name="Google Shape;388;p42"/>
          <p:cNvSpPr txBox="1"/>
          <p:nvPr/>
        </p:nvSpPr>
        <p:spPr>
          <a:xfrm>
            <a:off x="4836275" y="4237775"/>
            <a:ext cx="3936900" cy="48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lang="en" sz="1500">
                <a:solidFill>
                  <a:srgbClr val="1155CC"/>
                </a:solidFill>
                <a:latin typeface="Calibri"/>
                <a:ea typeface="Calibri"/>
                <a:cs typeface="Calibri"/>
                <a:sym typeface="Calibri"/>
              </a:rPr>
              <a:t>Our</a:t>
            </a:r>
            <a:r>
              <a:rPr lang="en" sz="1500">
                <a:solidFill>
                  <a:srgbClr val="1155CC"/>
                </a:solidFill>
                <a:latin typeface="Calibri"/>
                <a:ea typeface="Calibri"/>
                <a:cs typeface="Calibri"/>
                <a:sym typeface="Calibri"/>
              </a:rPr>
              <a:t> supply before install</a:t>
            </a:r>
            <a:endParaRPr sz="1500">
              <a:solidFill>
                <a:srgbClr val="1155CC"/>
              </a:solidFill>
              <a:latin typeface="Calibri"/>
              <a:ea typeface="Calibri"/>
              <a:cs typeface="Calibri"/>
              <a:sym typeface="Calibri"/>
            </a:endParaRPr>
          </a:p>
          <a:p>
            <a:pPr indent="0" lvl="0" marL="0" rtl="0" algn="ctr">
              <a:lnSpc>
                <a:spcPct val="115000"/>
              </a:lnSpc>
              <a:spcBef>
                <a:spcPts val="1200"/>
              </a:spcBef>
              <a:spcAft>
                <a:spcPts val="0"/>
              </a:spcAft>
              <a:buNone/>
            </a:pPr>
            <a:r>
              <a:t/>
            </a:r>
            <a:endParaRPr sz="1500">
              <a:solidFill>
                <a:srgbClr val="1155CC"/>
              </a:solidFill>
              <a:latin typeface="Calibri"/>
              <a:ea typeface="Calibri"/>
              <a:cs typeface="Calibri"/>
              <a:sym typeface="Calibri"/>
            </a:endParaRPr>
          </a:p>
          <a:p>
            <a:pPr indent="0" lvl="0" marL="0" rtl="0" algn="ctr">
              <a:lnSpc>
                <a:spcPct val="115000"/>
              </a:lnSpc>
              <a:spcBef>
                <a:spcPts val="1200"/>
              </a:spcBef>
              <a:spcAft>
                <a:spcPts val="0"/>
              </a:spcAft>
              <a:buNone/>
            </a:pPr>
            <a:r>
              <a:t/>
            </a:r>
            <a:endParaRPr sz="1300">
              <a:latin typeface="Georgia"/>
              <a:ea typeface="Georgia"/>
              <a:cs typeface="Georgia"/>
              <a:sym typeface="Georgia"/>
            </a:endParaRPr>
          </a:p>
          <a:p>
            <a:pPr indent="0" lvl="0" marL="0" rtl="0" algn="ctr">
              <a:spcBef>
                <a:spcPts val="0"/>
              </a:spcBef>
              <a:spcAft>
                <a:spcPts val="0"/>
              </a:spcAft>
              <a:buNone/>
            </a:pPr>
            <a:r>
              <a:t/>
            </a:r>
            <a:endParaRPr sz="1800">
              <a:solidFill>
                <a:schemeClr val="dk2"/>
              </a:solidFill>
              <a:latin typeface="Proxima Nova"/>
              <a:ea typeface="Proxima Nova"/>
              <a:cs typeface="Proxima Nova"/>
              <a:sym typeface="Proxima Nova"/>
            </a:endParaRPr>
          </a:p>
          <a:p>
            <a:pPr indent="0" lvl="0" marL="0" rtl="0" algn="ctr">
              <a:lnSpc>
                <a:spcPct val="115000"/>
              </a:lnSpc>
              <a:spcBef>
                <a:spcPts val="1200"/>
              </a:spcBef>
              <a:spcAft>
                <a:spcPts val="0"/>
              </a:spcAft>
              <a:buNone/>
            </a:pPr>
            <a:r>
              <a:t/>
            </a:r>
            <a:endParaRPr sz="1500">
              <a:solidFill>
                <a:srgbClr val="1155CC"/>
              </a:solidFill>
              <a:latin typeface="Calibri"/>
              <a:ea typeface="Calibri"/>
              <a:cs typeface="Calibri"/>
              <a:sym typeface="Calibri"/>
            </a:endParaRPr>
          </a:p>
          <a:p>
            <a:pPr indent="0" lvl="0" marL="0" rtl="0" algn="ctr">
              <a:lnSpc>
                <a:spcPct val="115000"/>
              </a:lnSpc>
              <a:spcBef>
                <a:spcPts val="1200"/>
              </a:spcBef>
              <a:spcAft>
                <a:spcPts val="0"/>
              </a:spcAft>
              <a:buNone/>
            </a:pPr>
            <a:r>
              <a:t/>
            </a:r>
            <a:endParaRPr sz="1500">
              <a:solidFill>
                <a:srgbClr val="1155CC"/>
              </a:solidFill>
              <a:latin typeface="Calibri"/>
              <a:ea typeface="Calibri"/>
              <a:cs typeface="Calibri"/>
              <a:sym typeface="Calibri"/>
            </a:endParaRPr>
          </a:p>
          <a:p>
            <a:pPr indent="0" lvl="0" marL="0" rtl="0" algn="ctr">
              <a:lnSpc>
                <a:spcPct val="115000"/>
              </a:lnSpc>
              <a:spcBef>
                <a:spcPts val="1200"/>
              </a:spcBef>
              <a:spcAft>
                <a:spcPts val="0"/>
              </a:spcAft>
              <a:buNone/>
            </a:pPr>
            <a:r>
              <a:t/>
            </a:r>
            <a:endParaRPr sz="1300">
              <a:latin typeface="Georgia"/>
              <a:ea typeface="Georgia"/>
              <a:cs typeface="Georgia"/>
              <a:sym typeface="Georgia"/>
            </a:endParaRPr>
          </a:p>
          <a:p>
            <a:pPr indent="0" lvl="0" marL="0" rtl="0" algn="ctr">
              <a:spcBef>
                <a:spcPts val="0"/>
              </a:spcBef>
              <a:spcAft>
                <a:spcPts val="0"/>
              </a:spcAft>
              <a:buNone/>
            </a:pPr>
            <a:r>
              <a:t/>
            </a:r>
            <a:endParaRPr sz="1800">
              <a:solidFill>
                <a:schemeClr val="dk2"/>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15" name="Shape 115"/>
        <p:cNvGrpSpPr/>
        <p:nvPr/>
      </p:nvGrpSpPr>
      <p:grpSpPr>
        <a:xfrm>
          <a:off x="0" y="0"/>
          <a:ext cx="0" cy="0"/>
          <a:chOff x="0" y="0"/>
          <a:chExt cx="0" cy="0"/>
        </a:xfrm>
      </p:grpSpPr>
      <p:sp>
        <p:nvSpPr>
          <p:cNvPr id="116" name="Google Shape;116;p16"/>
          <p:cNvSpPr txBox="1"/>
          <p:nvPr>
            <p:ph type="title"/>
          </p:nvPr>
        </p:nvSpPr>
        <p:spPr>
          <a:xfrm>
            <a:off x="0" y="1635425"/>
            <a:ext cx="9296400" cy="1668300"/>
          </a:xfrm>
          <a:prstGeom prst="rect">
            <a:avLst/>
          </a:prstGeom>
          <a:solidFill>
            <a:srgbClr val="4A86E8"/>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200">
                <a:solidFill>
                  <a:srgbClr val="143A61"/>
                </a:solidFill>
                <a:latin typeface="Calibri"/>
                <a:ea typeface="Calibri"/>
                <a:cs typeface="Calibri"/>
                <a:sym typeface="Calibri"/>
              </a:rPr>
              <a:t>Royal Point</a:t>
            </a:r>
            <a:r>
              <a:rPr b="1" lang="en" sz="3900">
                <a:solidFill>
                  <a:srgbClr val="143A61"/>
                </a:solidFill>
                <a:latin typeface="Calibri"/>
                <a:ea typeface="Calibri"/>
                <a:cs typeface="Calibri"/>
                <a:sym typeface="Calibri"/>
              </a:rPr>
              <a:t> </a:t>
            </a:r>
            <a:endParaRPr b="1" sz="3900">
              <a:solidFill>
                <a:srgbClr val="143A61"/>
              </a:solidFill>
              <a:latin typeface="Calibri"/>
              <a:ea typeface="Calibri"/>
              <a:cs typeface="Calibri"/>
              <a:sym typeface="Calibri"/>
            </a:endParaRPr>
          </a:p>
          <a:p>
            <a:pPr indent="0" lvl="0" marL="0" rtl="0" algn="ctr">
              <a:spcBef>
                <a:spcPts val="0"/>
              </a:spcBef>
              <a:spcAft>
                <a:spcPts val="0"/>
              </a:spcAft>
              <a:buSzPts val="990"/>
              <a:buNone/>
            </a:pPr>
            <a:r>
              <a:rPr b="1" lang="en" sz="3900">
                <a:solidFill>
                  <a:srgbClr val="143A61"/>
                </a:solidFill>
                <a:latin typeface="Calibri"/>
                <a:ea typeface="Calibri"/>
                <a:cs typeface="Calibri"/>
                <a:sym typeface="Calibri"/>
              </a:rPr>
              <a:t>Specific Observations</a:t>
            </a:r>
            <a:endParaRPr b="1" sz="3900">
              <a:solidFill>
                <a:srgbClr val="143A61"/>
              </a:solidFill>
              <a:latin typeface="Calibri"/>
              <a:ea typeface="Calibri"/>
              <a:cs typeface="Calibri"/>
              <a:sym typeface="Calibri"/>
            </a:endParaRPr>
          </a:p>
        </p:txBody>
      </p:sp>
      <p:sp>
        <p:nvSpPr>
          <p:cNvPr id="117" name="Google Shape;117;p16"/>
          <p:cNvSpPr txBox="1"/>
          <p:nvPr>
            <p:ph type="title"/>
          </p:nvPr>
        </p:nvSpPr>
        <p:spPr>
          <a:xfrm>
            <a:off x="0" y="1794450"/>
            <a:ext cx="9144000" cy="1356900"/>
          </a:xfrm>
          <a:prstGeom prst="rect">
            <a:avLst/>
          </a:prstGeom>
          <a:solidFill>
            <a:srgbClr val="6D9EEB"/>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200">
                <a:solidFill>
                  <a:srgbClr val="143A61"/>
                </a:solidFill>
                <a:latin typeface="Calibri"/>
                <a:ea typeface="Calibri"/>
                <a:cs typeface="Calibri"/>
                <a:sym typeface="Calibri"/>
              </a:rPr>
              <a:t>Royal Point</a:t>
            </a:r>
            <a:r>
              <a:rPr b="1" lang="en" sz="3900">
                <a:solidFill>
                  <a:srgbClr val="143A61"/>
                </a:solidFill>
                <a:latin typeface="Calibri"/>
                <a:ea typeface="Calibri"/>
                <a:cs typeface="Calibri"/>
                <a:sym typeface="Calibri"/>
              </a:rPr>
              <a:t> </a:t>
            </a:r>
            <a:endParaRPr b="1" sz="3900">
              <a:solidFill>
                <a:srgbClr val="143A61"/>
              </a:solidFill>
              <a:latin typeface="Calibri"/>
              <a:ea typeface="Calibri"/>
              <a:cs typeface="Calibri"/>
              <a:sym typeface="Calibri"/>
            </a:endParaRPr>
          </a:p>
          <a:p>
            <a:pPr indent="0" lvl="0" marL="0" rtl="0" algn="ctr">
              <a:spcBef>
                <a:spcPts val="0"/>
              </a:spcBef>
              <a:spcAft>
                <a:spcPts val="0"/>
              </a:spcAft>
              <a:buSzPts val="990"/>
              <a:buNone/>
            </a:pPr>
            <a:r>
              <a:rPr b="1" lang="en" sz="3900">
                <a:solidFill>
                  <a:srgbClr val="143A61"/>
                </a:solidFill>
                <a:latin typeface="Calibri"/>
                <a:ea typeface="Calibri"/>
                <a:cs typeface="Calibri"/>
                <a:sym typeface="Calibri"/>
              </a:rPr>
              <a:t>Specific Observations</a:t>
            </a:r>
            <a:endParaRPr b="1" sz="3900">
              <a:solidFill>
                <a:srgbClr val="143A61"/>
              </a:solidFill>
              <a:latin typeface="Calibri"/>
              <a:ea typeface="Calibri"/>
              <a:cs typeface="Calibri"/>
              <a:sym typeface="Calibri"/>
            </a:endParaRPr>
          </a:p>
        </p:txBody>
      </p:sp>
      <p:pic>
        <p:nvPicPr>
          <p:cNvPr id="118" name="Google Shape;118;p16"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392" name="Shape 392"/>
        <p:cNvGrpSpPr/>
        <p:nvPr/>
      </p:nvGrpSpPr>
      <p:grpSpPr>
        <a:xfrm>
          <a:off x="0" y="0"/>
          <a:ext cx="0" cy="0"/>
          <a:chOff x="0" y="0"/>
          <a:chExt cx="0" cy="0"/>
        </a:xfrm>
      </p:grpSpPr>
      <p:pic>
        <p:nvPicPr>
          <p:cNvPr id="393" name="Google Shape;393;p43"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394" name="Google Shape;394;p43"/>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Centerville paint overages/shortages </a:t>
            </a:r>
            <a:endParaRPr b="1">
              <a:solidFill>
                <a:srgbClr val="143A61"/>
              </a:solidFill>
              <a:latin typeface="Calibri"/>
              <a:ea typeface="Calibri"/>
              <a:cs typeface="Calibri"/>
              <a:sym typeface="Calibri"/>
            </a:endParaRPr>
          </a:p>
        </p:txBody>
      </p:sp>
      <p:cxnSp>
        <p:nvCxnSpPr>
          <p:cNvPr id="395" name="Google Shape;395;p43"/>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pic>
        <p:nvPicPr>
          <p:cNvPr id="396" name="Google Shape;396;p43" title="IMG_1188.jpeg"/>
          <p:cNvPicPr preferRelativeResize="0"/>
          <p:nvPr/>
        </p:nvPicPr>
        <p:blipFill rotWithShape="1">
          <a:blip r:embed="rId4">
            <a:alphaModFix/>
          </a:blip>
          <a:srcRect b="59743" l="5617" r="4648" t="6290"/>
          <a:stretch/>
        </p:blipFill>
        <p:spPr>
          <a:xfrm>
            <a:off x="219563" y="2201325"/>
            <a:ext cx="8704876" cy="740850"/>
          </a:xfrm>
          <a:prstGeom prst="rect">
            <a:avLst/>
          </a:prstGeom>
          <a:noFill/>
          <a:ln cap="flat" cmpd="sng" w="28575">
            <a:solidFill>
              <a:srgbClr val="4A86E8"/>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00" name="Shape 400"/>
        <p:cNvGrpSpPr/>
        <p:nvPr/>
      </p:nvGrpSpPr>
      <p:grpSpPr>
        <a:xfrm>
          <a:off x="0" y="0"/>
          <a:ext cx="0" cy="0"/>
          <a:chOff x="0" y="0"/>
          <a:chExt cx="0" cy="0"/>
        </a:xfrm>
      </p:grpSpPr>
      <p:pic>
        <p:nvPicPr>
          <p:cNvPr id="401" name="Google Shape;401;p44"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402" name="Google Shape;402;p44"/>
          <p:cNvSpPr txBox="1"/>
          <p:nvPr>
            <p:ph type="title"/>
          </p:nvPr>
        </p:nvSpPr>
        <p:spPr>
          <a:xfrm>
            <a:off x="457200" y="1962700"/>
            <a:ext cx="8229600" cy="48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a:solidFill>
                  <a:srgbClr val="143A61"/>
                </a:solidFill>
                <a:uFill>
                  <a:noFill/>
                </a:uFill>
                <a:latin typeface="Calibri"/>
                <a:ea typeface="Calibri"/>
                <a:cs typeface="Calibri"/>
                <a:sym typeface="Calibri"/>
                <a:hlinkClick r:id="rId4">
                  <a:extLst>
                    <a:ext uri="{A12FA001-AC4F-418D-AE19-62706E023703}">
                      <ahyp:hlinkClr val="tx"/>
                    </a:ext>
                  </a:extLst>
                </a:hlinkClick>
              </a:rPr>
              <a:t>Capturing Bid Motion</a:t>
            </a:r>
            <a:endParaRPr b="1">
              <a:solidFill>
                <a:srgbClr val="143A61"/>
              </a:solidFill>
              <a:latin typeface="Calibri"/>
              <a:ea typeface="Calibri"/>
              <a:cs typeface="Calibri"/>
              <a:sym typeface="Calibri"/>
            </a:endParaRPr>
          </a:p>
        </p:txBody>
      </p:sp>
      <p:cxnSp>
        <p:nvCxnSpPr>
          <p:cNvPr id="403" name="Google Shape;403;p44"/>
          <p:cNvCxnSpPr/>
          <p:nvPr/>
        </p:nvCxnSpPr>
        <p:spPr>
          <a:xfrm flipH="1" rot="10800000">
            <a:off x="3214800" y="2569500"/>
            <a:ext cx="2714400" cy="4500"/>
          </a:xfrm>
          <a:prstGeom prst="straightConnector1">
            <a:avLst/>
          </a:prstGeom>
          <a:noFill/>
          <a:ln cap="flat" cmpd="sng" w="28575">
            <a:solidFill>
              <a:srgbClr val="1155CC"/>
            </a:solidFill>
            <a:prstDash val="solid"/>
            <a:round/>
            <a:headEnd len="med" w="med" type="none"/>
            <a:tailEnd len="med" w="med"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07" name="Shape 407"/>
        <p:cNvGrpSpPr/>
        <p:nvPr/>
      </p:nvGrpSpPr>
      <p:grpSpPr>
        <a:xfrm>
          <a:off x="0" y="0"/>
          <a:ext cx="0" cy="0"/>
          <a:chOff x="0" y="0"/>
          <a:chExt cx="0" cy="0"/>
        </a:xfrm>
      </p:grpSpPr>
      <p:pic>
        <p:nvPicPr>
          <p:cNvPr id="408" name="Google Shape;408;p45"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409" name="Google Shape;409;p45"/>
          <p:cNvSpPr txBox="1"/>
          <p:nvPr>
            <p:ph type="title"/>
          </p:nvPr>
        </p:nvSpPr>
        <p:spPr>
          <a:xfrm>
            <a:off x="457200" y="1962700"/>
            <a:ext cx="8229600" cy="48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a:solidFill>
                  <a:srgbClr val="143A61"/>
                </a:solidFill>
                <a:uFill>
                  <a:noFill/>
                </a:uFill>
                <a:latin typeface="Calibri"/>
                <a:ea typeface="Calibri"/>
                <a:cs typeface="Calibri"/>
                <a:sym typeface="Calibri"/>
                <a:hlinkClick r:id="rId4">
                  <a:extLst>
                    <a:ext uri="{A12FA001-AC4F-418D-AE19-62706E023703}">
                      <ahyp:hlinkClr val="tx"/>
                    </a:ext>
                  </a:extLst>
                </a:hlinkClick>
              </a:rPr>
              <a:t>Materials Needed on Site Before Each Phase </a:t>
            </a:r>
            <a:endParaRPr b="1">
              <a:solidFill>
                <a:srgbClr val="143A61"/>
              </a:solidFill>
              <a:latin typeface="Calibri"/>
              <a:ea typeface="Calibri"/>
              <a:cs typeface="Calibri"/>
              <a:sym typeface="Calibri"/>
            </a:endParaRPr>
          </a:p>
        </p:txBody>
      </p:sp>
      <p:cxnSp>
        <p:nvCxnSpPr>
          <p:cNvPr id="410" name="Google Shape;410;p45"/>
          <p:cNvCxnSpPr/>
          <p:nvPr/>
        </p:nvCxnSpPr>
        <p:spPr>
          <a:xfrm flipH="1" rot="10800000">
            <a:off x="3214800" y="2569500"/>
            <a:ext cx="2714400" cy="4500"/>
          </a:xfrm>
          <a:prstGeom prst="straightConnector1">
            <a:avLst/>
          </a:prstGeom>
          <a:noFill/>
          <a:ln cap="flat" cmpd="sng" w="28575">
            <a:solidFill>
              <a:srgbClr val="1155CC"/>
            </a:solidFill>
            <a:prstDash val="solid"/>
            <a:round/>
            <a:headEnd len="med" w="med" type="none"/>
            <a:tailEnd len="med" w="med"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14" name="Shape 414"/>
        <p:cNvGrpSpPr/>
        <p:nvPr/>
      </p:nvGrpSpPr>
      <p:grpSpPr>
        <a:xfrm>
          <a:off x="0" y="0"/>
          <a:ext cx="0" cy="0"/>
          <a:chOff x="0" y="0"/>
          <a:chExt cx="0" cy="0"/>
        </a:xfrm>
      </p:grpSpPr>
      <p:pic>
        <p:nvPicPr>
          <p:cNvPr id="415" name="Google Shape;415;p46"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416" name="Google Shape;416;p46"/>
          <p:cNvSpPr txBox="1"/>
          <p:nvPr>
            <p:ph type="title"/>
          </p:nvPr>
        </p:nvSpPr>
        <p:spPr>
          <a:xfrm>
            <a:off x="457200" y="1962700"/>
            <a:ext cx="8229600" cy="48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a:solidFill>
                  <a:srgbClr val="143A61"/>
                </a:solidFill>
                <a:uFill>
                  <a:noFill/>
                </a:uFill>
                <a:latin typeface="Calibri"/>
                <a:ea typeface="Calibri"/>
                <a:cs typeface="Calibri"/>
                <a:sym typeface="Calibri"/>
                <a:hlinkClick r:id="rId4">
                  <a:extLst>
                    <a:ext uri="{A12FA001-AC4F-418D-AE19-62706E023703}">
                      <ahyp:hlinkClr val="tx"/>
                    </a:ext>
                  </a:extLst>
                </a:hlinkClick>
              </a:rPr>
              <a:t>Rough Timeline, Extra Labor Costs</a:t>
            </a:r>
            <a:endParaRPr b="1">
              <a:solidFill>
                <a:srgbClr val="143A61"/>
              </a:solidFill>
              <a:latin typeface="Calibri"/>
              <a:ea typeface="Calibri"/>
              <a:cs typeface="Calibri"/>
              <a:sym typeface="Calibri"/>
            </a:endParaRPr>
          </a:p>
        </p:txBody>
      </p:sp>
      <p:cxnSp>
        <p:nvCxnSpPr>
          <p:cNvPr id="417" name="Google Shape;417;p46"/>
          <p:cNvCxnSpPr/>
          <p:nvPr/>
        </p:nvCxnSpPr>
        <p:spPr>
          <a:xfrm flipH="1" rot="10800000">
            <a:off x="3214800" y="2569500"/>
            <a:ext cx="2714400" cy="4500"/>
          </a:xfrm>
          <a:prstGeom prst="straightConnector1">
            <a:avLst/>
          </a:prstGeom>
          <a:noFill/>
          <a:ln cap="flat" cmpd="sng" w="28575">
            <a:solidFill>
              <a:srgbClr val="1155CC"/>
            </a:solidFill>
            <a:prstDash val="solid"/>
            <a:round/>
            <a:headEnd len="med" w="med" type="none"/>
            <a:tailEnd len="med" w="med"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21" name="Shape 421"/>
        <p:cNvGrpSpPr/>
        <p:nvPr/>
      </p:nvGrpSpPr>
      <p:grpSpPr>
        <a:xfrm>
          <a:off x="0" y="0"/>
          <a:ext cx="0" cy="0"/>
          <a:chOff x="0" y="0"/>
          <a:chExt cx="0" cy="0"/>
        </a:xfrm>
      </p:grpSpPr>
      <p:pic>
        <p:nvPicPr>
          <p:cNvPr id="422" name="Google Shape;422;p47"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423" name="Google Shape;423;p47"/>
          <p:cNvSpPr txBox="1"/>
          <p:nvPr>
            <p:ph type="title"/>
          </p:nvPr>
        </p:nvSpPr>
        <p:spPr>
          <a:xfrm>
            <a:off x="457200" y="1962700"/>
            <a:ext cx="8229600" cy="48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a:solidFill>
                  <a:srgbClr val="143A61"/>
                </a:solidFill>
                <a:uFill>
                  <a:noFill/>
                </a:uFill>
                <a:latin typeface="Calibri"/>
                <a:ea typeface="Calibri"/>
                <a:cs typeface="Calibri"/>
                <a:sym typeface="Calibri"/>
                <a:hlinkClick r:id="rId4">
                  <a:extLst>
                    <a:ext uri="{A12FA001-AC4F-418D-AE19-62706E023703}">
                      <ahyp:hlinkClr val="tx"/>
                    </a:ext>
                  </a:extLst>
                </a:hlinkClick>
              </a:rPr>
              <a:t>Court Prep-Opening Timeline</a:t>
            </a:r>
            <a:endParaRPr b="1">
              <a:solidFill>
                <a:srgbClr val="143A61"/>
              </a:solidFill>
              <a:latin typeface="Calibri"/>
              <a:ea typeface="Calibri"/>
              <a:cs typeface="Calibri"/>
              <a:sym typeface="Calibri"/>
            </a:endParaRPr>
          </a:p>
        </p:txBody>
      </p:sp>
      <p:cxnSp>
        <p:nvCxnSpPr>
          <p:cNvPr id="424" name="Google Shape;424;p47"/>
          <p:cNvCxnSpPr/>
          <p:nvPr/>
        </p:nvCxnSpPr>
        <p:spPr>
          <a:xfrm flipH="1" rot="10800000">
            <a:off x="3214800" y="2569500"/>
            <a:ext cx="2714400" cy="4500"/>
          </a:xfrm>
          <a:prstGeom prst="straightConnector1">
            <a:avLst/>
          </a:prstGeom>
          <a:noFill/>
          <a:ln cap="flat" cmpd="sng" w="28575">
            <a:solidFill>
              <a:srgbClr val="1155CC"/>
            </a:solidFill>
            <a:prstDash val="solid"/>
            <a:round/>
            <a:headEnd len="med" w="med" type="none"/>
            <a:tailEnd len="med" w="med"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28" name="Shape 428"/>
        <p:cNvGrpSpPr/>
        <p:nvPr/>
      </p:nvGrpSpPr>
      <p:grpSpPr>
        <a:xfrm>
          <a:off x="0" y="0"/>
          <a:ext cx="0" cy="0"/>
          <a:chOff x="0" y="0"/>
          <a:chExt cx="0" cy="0"/>
        </a:xfrm>
      </p:grpSpPr>
      <p:pic>
        <p:nvPicPr>
          <p:cNvPr id="429" name="Google Shape;429;p48"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430" name="Google Shape;430;p48"/>
          <p:cNvSpPr txBox="1"/>
          <p:nvPr>
            <p:ph type="title"/>
          </p:nvPr>
        </p:nvSpPr>
        <p:spPr>
          <a:xfrm>
            <a:off x="457200" y="1962700"/>
            <a:ext cx="8229600" cy="48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a:solidFill>
                  <a:srgbClr val="143A61"/>
                </a:solidFill>
                <a:uFill>
                  <a:noFill/>
                </a:uFill>
                <a:latin typeface="Calibri"/>
                <a:ea typeface="Calibri"/>
                <a:cs typeface="Calibri"/>
                <a:sym typeface="Calibri"/>
                <a:hlinkClick r:id="rId4">
                  <a:extLst>
                    <a:ext uri="{A12FA001-AC4F-418D-AE19-62706E023703}">
                      <ahyp:hlinkClr val="tx"/>
                    </a:ext>
                  </a:extLst>
                </a:hlinkClick>
              </a:rPr>
              <a:t>Labor Hours/Cost PBK with Buffer Time</a:t>
            </a:r>
            <a:endParaRPr b="1">
              <a:solidFill>
                <a:srgbClr val="143A61"/>
              </a:solidFill>
              <a:latin typeface="Calibri"/>
              <a:ea typeface="Calibri"/>
              <a:cs typeface="Calibri"/>
              <a:sym typeface="Calibri"/>
            </a:endParaRPr>
          </a:p>
        </p:txBody>
      </p:sp>
      <p:cxnSp>
        <p:nvCxnSpPr>
          <p:cNvPr id="431" name="Google Shape;431;p48"/>
          <p:cNvCxnSpPr/>
          <p:nvPr/>
        </p:nvCxnSpPr>
        <p:spPr>
          <a:xfrm flipH="1" rot="10800000">
            <a:off x="3214800" y="2569500"/>
            <a:ext cx="2714400" cy="4500"/>
          </a:xfrm>
          <a:prstGeom prst="straightConnector1">
            <a:avLst/>
          </a:prstGeom>
          <a:noFill/>
          <a:ln cap="flat" cmpd="sng" w="28575">
            <a:solidFill>
              <a:srgbClr val="1155CC"/>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22" name="Shape 122"/>
        <p:cNvGrpSpPr/>
        <p:nvPr/>
      </p:nvGrpSpPr>
      <p:grpSpPr>
        <a:xfrm>
          <a:off x="0" y="0"/>
          <a:ext cx="0" cy="0"/>
          <a:chOff x="0" y="0"/>
          <a:chExt cx="0" cy="0"/>
        </a:xfrm>
      </p:grpSpPr>
      <p:sp>
        <p:nvSpPr>
          <p:cNvPr id="123" name="Google Shape;123;p17"/>
          <p:cNvSpPr txBox="1"/>
          <p:nvPr>
            <p:ph type="title"/>
          </p:nvPr>
        </p:nvSpPr>
        <p:spPr>
          <a:xfrm>
            <a:off x="457200" y="412425"/>
            <a:ext cx="6185400" cy="85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Labor Costs Associated with Unplanned Budget Overages</a:t>
            </a:r>
            <a:endParaRPr b="1">
              <a:solidFill>
                <a:srgbClr val="143A61"/>
              </a:solidFill>
              <a:latin typeface="Calibri"/>
              <a:ea typeface="Calibri"/>
              <a:cs typeface="Calibri"/>
              <a:sym typeface="Calibri"/>
            </a:endParaRPr>
          </a:p>
        </p:txBody>
      </p:sp>
      <p:pic>
        <p:nvPicPr>
          <p:cNvPr id="124" name="Google Shape;124;p17"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cxnSp>
        <p:nvCxnSpPr>
          <p:cNvPr id="125" name="Google Shape;125;p17"/>
          <p:cNvCxnSpPr/>
          <p:nvPr/>
        </p:nvCxnSpPr>
        <p:spPr>
          <a:xfrm flipH="1" rot="10800000">
            <a:off x="457200" y="1374850"/>
            <a:ext cx="3352800" cy="4500"/>
          </a:xfrm>
          <a:prstGeom prst="straightConnector1">
            <a:avLst/>
          </a:prstGeom>
          <a:noFill/>
          <a:ln cap="flat" cmpd="sng" w="28575">
            <a:solidFill>
              <a:srgbClr val="1155CC"/>
            </a:solidFill>
            <a:prstDash val="solid"/>
            <a:round/>
            <a:headEnd len="med" w="med" type="none"/>
            <a:tailEnd len="med" w="med" type="none"/>
          </a:ln>
        </p:spPr>
      </p:cxnSp>
      <p:sp>
        <p:nvSpPr>
          <p:cNvPr id="126" name="Google Shape;126;p17"/>
          <p:cNvSpPr txBox="1"/>
          <p:nvPr/>
        </p:nvSpPr>
        <p:spPr>
          <a:xfrm>
            <a:off x="457200" y="1443975"/>
            <a:ext cx="4464000" cy="101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sz="1500">
              <a:solidFill>
                <a:srgbClr val="1155CC"/>
              </a:solidFill>
              <a:latin typeface="Calibri"/>
              <a:ea typeface="Calibri"/>
              <a:cs typeface="Calibri"/>
              <a:sym typeface="Calibri"/>
            </a:endParaRPr>
          </a:p>
          <a:p>
            <a:pPr indent="0" lvl="0" marL="0" rtl="0" algn="l">
              <a:lnSpc>
                <a:spcPct val="115000"/>
              </a:lnSpc>
              <a:spcBef>
                <a:spcPts val="1200"/>
              </a:spcBef>
              <a:spcAft>
                <a:spcPts val="0"/>
              </a:spcAft>
              <a:buNone/>
            </a:pPr>
            <a:r>
              <a:t/>
            </a:r>
            <a:endParaRPr sz="1300">
              <a:latin typeface="Georgia"/>
              <a:ea typeface="Georgia"/>
              <a:cs typeface="Georgia"/>
              <a:sym typeface="Georgi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graphicFrame>
        <p:nvGraphicFramePr>
          <p:cNvPr id="127" name="Google Shape;127;p17"/>
          <p:cNvGraphicFramePr/>
          <p:nvPr/>
        </p:nvGraphicFramePr>
        <p:xfrm>
          <a:off x="457200" y="1817375"/>
          <a:ext cx="3000000" cy="3000000"/>
        </p:xfrm>
        <a:graphic>
          <a:graphicData uri="http://schemas.openxmlformats.org/drawingml/2006/table">
            <a:tbl>
              <a:tblPr>
                <a:noFill/>
                <a:tableStyleId>{F93CFD4D-0037-4CCB-B027-2FFBB9172FF1}</a:tableStyleId>
              </a:tblPr>
              <a:tblGrid>
                <a:gridCol w="1840600"/>
                <a:gridCol w="2249650"/>
                <a:gridCol w="893600"/>
                <a:gridCol w="731150"/>
                <a:gridCol w="852925"/>
                <a:gridCol w="913925"/>
              </a:tblGrid>
              <a:tr h="200025">
                <a:tc>
                  <a:txBody>
                    <a:bodyPr/>
                    <a:lstStyle/>
                    <a:p>
                      <a:pPr indent="0" lvl="0" marL="0" rtl="0" algn="l">
                        <a:lnSpc>
                          <a:spcPct val="115000"/>
                        </a:lnSpc>
                        <a:spcBef>
                          <a:spcPts val="0"/>
                        </a:spcBef>
                        <a:spcAft>
                          <a:spcPts val="0"/>
                        </a:spcAft>
                        <a:buNone/>
                      </a:pPr>
                      <a:r>
                        <a:rPr b="1" lang="en" sz="1000">
                          <a:solidFill>
                            <a:schemeClr val="lt1"/>
                          </a:solidFill>
                          <a:latin typeface="Calibri"/>
                          <a:ea typeface="Calibri"/>
                          <a:cs typeface="Calibri"/>
                          <a:sym typeface="Calibri"/>
                        </a:rPr>
                        <a:t>Task</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c>
                  <a:txBody>
                    <a:bodyPr/>
                    <a:lstStyle/>
                    <a:p>
                      <a:pPr indent="0" lvl="0" marL="0" rtl="0" algn="l">
                        <a:lnSpc>
                          <a:spcPct val="115000"/>
                        </a:lnSpc>
                        <a:spcBef>
                          <a:spcPts val="0"/>
                        </a:spcBef>
                        <a:spcAft>
                          <a:spcPts val="0"/>
                        </a:spcAft>
                        <a:buNone/>
                      </a:pPr>
                      <a:r>
                        <a:rPr b="1" lang="en" sz="1000">
                          <a:solidFill>
                            <a:schemeClr val="lt1"/>
                          </a:solidFill>
                          <a:latin typeface="Calibri"/>
                          <a:ea typeface="Calibri"/>
                          <a:cs typeface="Calibri"/>
                          <a:sym typeface="Calibri"/>
                        </a:rPr>
                        <a:t>Cause</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c>
                  <a:txBody>
                    <a:bodyPr/>
                    <a:lstStyle/>
                    <a:p>
                      <a:pPr indent="0" lvl="0" marL="0" rtl="0" algn="l">
                        <a:lnSpc>
                          <a:spcPct val="115000"/>
                        </a:lnSpc>
                        <a:spcBef>
                          <a:spcPts val="0"/>
                        </a:spcBef>
                        <a:spcAft>
                          <a:spcPts val="0"/>
                        </a:spcAft>
                        <a:buNone/>
                      </a:pPr>
                      <a:r>
                        <a:rPr b="1" lang="en" sz="1000">
                          <a:solidFill>
                            <a:schemeClr val="lt1"/>
                          </a:solidFill>
                          <a:latin typeface="Calibri"/>
                          <a:ea typeface="Calibri"/>
                          <a:cs typeface="Calibri"/>
                          <a:sym typeface="Calibri"/>
                        </a:rPr>
                        <a:t>Labor Hours</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c>
                  <a:txBody>
                    <a:bodyPr/>
                    <a:lstStyle/>
                    <a:p>
                      <a:pPr indent="0" lvl="0" marL="0" rtl="0" algn="l">
                        <a:lnSpc>
                          <a:spcPct val="115000"/>
                        </a:lnSpc>
                        <a:spcBef>
                          <a:spcPts val="0"/>
                        </a:spcBef>
                        <a:spcAft>
                          <a:spcPts val="0"/>
                        </a:spcAft>
                        <a:buNone/>
                      </a:pPr>
                      <a:r>
                        <a:rPr b="1" lang="en" sz="1000">
                          <a:solidFill>
                            <a:schemeClr val="lt1"/>
                          </a:solidFill>
                          <a:latin typeface="Calibri"/>
                          <a:ea typeface="Calibri"/>
                          <a:cs typeface="Calibri"/>
                          <a:sym typeface="Calibri"/>
                        </a:rPr>
                        <a:t>Crew Size</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c>
                  <a:txBody>
                    <a:bodyPr/>
                    <a:lstStyle/>
                    <a:p>
                      <a:pPr indent="0" lvl="0" marL="0" rtl="0" algn="l">
                        <a:lnSpc>
                          <a:spcPct val="115000"/>
                        </a:lnSpc>
                        <a:spcBef>
                          <a:spcPts val="0"/>
                        </a:spcBef>
                        <a:spcAft>
                          <a:spcPts val="0"/>
                        </a:spcAft>
                        <a:buNone/>
                      </a:pPr>
                      <a:r>
                        <a:rPr b="1" lang="en" sz="1000">
                          <a:solidFill>
                            <a:schemeClr val="lt1"/>
                          </a:solidFill>
                          <a:latin typeface="Calibri"/>
                          <a:ea typeface="Calibri"/>
                          <a:cs typeface="Calibri"/>
                          <a:sym typeface="Calibri"/>
                        </a:rPr>
                        <a:t>Hourly Rate</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c>
                  <a:txBody>
                    <a:bodyPr/>
                    <a:lstStyle/>
                    <a:p>
                      <a:pPr indent="0" lvl="0" marL="0" rtl="0" algn="l">
                        <a:lnSpc>
                          <a:spcPct val="115000"/>
                        </a:lnSpc>
                        <a:spcBef>
                          <a:spcPts val="0"/>
                        </a:spcBef>
                        <a:spcAft>
                          <a:spcPts val="0"/>
                        </a:spcAft>
                        <a:buNone/>
                      </a:pPr>
                      <a:r>
                        <a:rPr b="1" lang="en" sz="1000">
                          <a:solidFill>
                            <a:schemeClr val="lt1"/>
                          </a:solidFill>
                          <a:latin typeface="Calibri"/>
                          <a:ea typeface="Calibri"/>
                          <a:cs typeface="Calibri"/>
                          <a:sym typeface="Calibri"/>
                        </a:rPr>
                        <a:t>Labor Cost</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r>
              <a:tr h="200025">
                <a:tc>
                  <a:txBody>
                    <a:bodyPr/>
                    <a:lstStyle/>
                    <a:p>
                      <a:pPr indent="0" lvl="0" marL="0" rtl="0" algn="l">
                        <a:lnSpc>
                          <a:spcPct val="115000"/>
                        </a:lnSpc>
                        <a:spcBef>
                          <a:spcPts val="0"/>
                        </a:spcBef>
                        <a:spcAft>
                          <a:spcPts val="0"/>
                        </a:spcAft>
                        <a:buNone/>
                      </a:pPr>
                      <a:r>
                        <a:rPr lang="en" sz="1000">
                          <a:solidFill>
                            <a:schemeClr val="lt1"/>
                          </a:solidFill>
                          <a:latin typeface="Calibri"/>
                          <a:ea typeface="Calibri"/>
                          <a:cs typeface="Calibri"/>
                          <a:sym typeface="Calibri"/>
                        </a:rPr>
                        <a:t>Fencing Inefficiencies</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l">
                        <a:lnSpc>
                          <a:spcPct val="115000"/>
                        </a:lnSpc>
                        <a:spcBef>
                          <a:spcPts val="0"/>
                        </a:spcBef>
                        <a:spcAft>
                          <a:spcPts val="0"/>
                        </a:spcAft>
                        <a:buNone/>
                      </a:pPr>
                      <a:r>
                        <a:rPr lang="en" sz="1000">
                          <a:solidFill>
                            <a:schemeClr val="lt1"/>
                          </a:solidFill>
                          <a:latin typeface="Calibri"/>
                          <a:ea typeface="Calibri"/>
                          <a:cs typeface="Calibri"/>
                          <a:sym typeface="Calibri"/>
                        </a:rPr>
                        <a:t>Movement due to early delivery and measurements; fence cutting</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3</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1</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$30.00</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$90.00</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00025">
                <a:tc>
                  <a:txBody>
                    <a:bodyPr/>
                    <a:lstStyle/>
                    <a:p>
                      <a:pPr indent="0" lvl="0" marL="0" rtl="0" algn="l">
                        <a:lnSpc>
                          <a:spcPct val="115000"/>
                        </a:lnSpc>
                        <a:spcBef>
                          <a:spcPts val="0"/>
                        </a:spcBef>
                        <a:spcAft>
                          <a:spcPts val="0"/>
                        </a:spcAft>
                        <a:buNone/>
                      </a:pPr>
                      <a:r>
                        <a:rPr lang="en" sz="1000">
                          <a:solidFill>
                            <a:schemeClr val="lt1"/>
                          </a:solidFill>
                          <a:latin typeface="Calibri"/>
                          <a:ea typeface="Calibri"/>
                          <a:cs typeface="Calibri"/>
                          <a:sym typeface="Calibri"/>
                        </a:rPr>
                        <a:t>High Bay Light Assembly</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l">
                        <a:lnSpc>
                          <a:spcPct val="115000"/>
                        </a:lnSpc>
                        <a:spcBef>
                          <a:spcPts val="0"/>
                        </a:spcBef>
                        <a:spcAft>
                          <a:spcPts val="0"/>
                        </a:spcAft>
                        <a:buNone/>
                      </a:pPr>
                      <a:r>
                        <a:rPr lang="en" sz="1000">
                          <a:solidFill>
                            <a:schemeClr val="lt1"/>
                          </a:solidFill>
                          <a:latin typeface="Calibri"/>
                          <a:ea typeface="Calibri"/>
                          <a:cs typeface="Calibri"/>
                          <a:sym typeface="Calibri"/>
                        </a:rPr>
                        <a:t>Adding connectors causes delays</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52.38</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1</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$85.00</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$4,452.30</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00025">
                <a:tc>
                  <a:txBody>
                    <a:bodyPr/>
                    <a:lstStyle/>
                    <a:p>
                      <a:pPr indent="0" lvl="0" marL="0" rtl="0" algn="l">
                        <a:lnSpc>
                          <a:spcPct val="115000"/>
                        </a:lnSpc>
                        <a:spcBef>
                          <a:spcPts val="0"/>
                        </a:spcBef>
                        <a:spcAft>
                          <a:spcPts val="0"/>
                        </a:spcAft>
                        <a:buNone/>
                      </a:pPr>
                      <a:r>
                        <a:rPr lang="en" sz="1000">
                          <a:solidFill>
                            <a:schemeClr val="lt1"/>
                          </a:solidFill>
                          <a:latin typeface="Calibri"/>
                          <a:ea typeface="Calibri"/>
                          <a:cs typeface="Calibri"/>
                          <a:sym typeface="Calibri"/>
                        </a:rPr>
                        <a:t>Sliding Door Repair</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l">
                        <a:lnSpc>
                          <a:spcPct val="115000"/>
                        </a:lnSpc>
                        <a:spcBef>
                          <a:spcPts val="0"/>
                        </a:spcBef>
                        <a:spcAft>
                          <a:spcPts val="0"/>
                        </a:spcAft>
                        <a:buNone/>
                      </a:pPr>
                      <a:r>
                        <a:rPr lang="en" sz="1000">
                          <a:solidFill>
                            <a:schemeClr val="lt1"/>
                          </a:solidFill>
                          <a:latin typeface="Calibri"/>
                          <a:ea typeface="Calibri"/>
                          <a:cs typeface="Calibri"/>
                          <a:sym typeface="Calibri"/>
                        </a:rPr>
                        <a:t>Reconstruction of glass door</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4</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2</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$30.00</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$240.00</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00025">
                <a:tc>
                  <a:txBody>
                    <a:bodyPr/>
                    <a:lstStyle/>
                    <a:p>
                      <a:pPr indent="0" lvl="0" marL="0" rtl="0" algn="l">
                        <a:lnSpc>
                          <a:spcPct val="115000"/>
                        </a:lnSpc>
                        <a:spcBef>
                          <a:spcPts val="0"/>
                        </a:spcBef>
                        <a:spcAft>
                          <a:spcPts val="0"/>
                        </a:spcAft>
                        <a:buNone/>
                      </a:pPr>
                      <a:r>
                        <a:rPr lang="en" sz="1000">
                          <a:solidFill>
                            <a:schemeClr val="lt1"/>
                          </a:solidFill>
                          <a:latin typeface="Calibri"/>
                          <a:ea typeface="Calibri"/>
                          <a:cs typeface="Calibri"/>
                          <a:sym typeface="Calibri"/>
                        </a:rPr>
                        <a:t>LVT Hauling</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l">
                        <a:lnSpc>
                          <a:spcPct val="115000"/>
                        </a:lnSpc>
                        <a:spcBef>
                          <a:spcPts val="0"/>
                        </a:spcBef>
                        <a:spcAft>
                          <a:spcPts val="0"/>
                        </a:spcAft>
                        <a:buNone/>
                      </a:pPr>
                      <a:r>
                        <a:rPr lang="en" sz="1000">
                          <a:solidFill>
                            <a:schemeClr val="lt1"/>
                          </a:solidFill>
                          <a:latin typeface="Calibri"/>
                          <a:ea typeface="Calibri"/>
                          <a:cs typeface="Calibri"/>
                          <a:sym typeface="Calibri"/>
                        </a:rPr>
                        <a:t>13 boxes relocated to Centerville</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1.5</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2</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$30.00</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$90.00</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00025">
                <a:tc>
                  <a:txBody>
                    <a:bodyPr/>
                    <a:lstStyle/>
                    <a:p>
                      <a:pPr indent="0" lvl="0" marL="0" rtl="0" algn="l">
                        <a:lnSpc>
                          <a:spcPct val="115000"/>
                        </a:lnSpc>
                        <a:spcBef>
                          <a:spcPts val="0"/>
                        </a:spcBef>
                        <a:spcAft>
                          <a:spcPts val="0"/>
                        </a:spcAft>
                        <a:buNone/>
                      </a:pPr>
                      <a:r>
                        <a:rPr lang="en" sz="1000">
                          <a:solidFill>
                            <a:schemeClr val="lt1"/>
                          </a:solidFill>
                          <a:latin typeface="Calibri"/>
                          <a:ea typeface="Calibri"/>
                          <a:cs typeface="Calibri"/>
                          <a:sym typeface="Calibri"/>
                        </a:rPr>
                        <a:t>Hardware Store Runs</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l">
                        <a:lnSpc>
                          <a:spcPct val="115000"/>
                        </a:lnSpc>
                        <a:spcBef>
                          <a:spcPts val="0"/>
                        </a:spcBef>
                        <a:spcAft>
                          <a:spcPts val="0"/>
                        </a:spcAft>
                        <a:buNone/>
                      </a:pPr>
                      <a:r>
                        <a:rPr lang="en" sz="1000">
                          <a:solidFill>
                            <a:schemeClr val="lt1"/>
                          </a:solidFill>
                          <a:latin typeface="Calibri"/>
                          <a:ea typeface="Calibri"/>
                          <a:cs typeface="Calibri"/>
                          <a:sym typeface="Calibri"/>
                        </a:rPr>
                        <a:t>Materials not on site on time</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0.67</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2</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$30.00</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ctr">
                        <a:lnSpc>
                          <a:spcPct val="115000"/>
                        </a:lnSpc>
                        <a:spcBef>
                          <a:spcPts val="0"/>
                        </a:spcBef>
                        <a:spcAft>
                          <a:spcPts val="0"/>
                        </a:spcAft>
                        <a:buNone/>
                      </a:pPr>
                      <a:r>
                        <a:rPr lang="en" sz="1000">
                          <a:solidFill>
                            <a:schemeClr val="lt1"/>
                          </a:solidFill>
                          <a:latin typeface="Calibri"/>
                          <a:ea typeface="Calibri"/>
                          <a:cs typeface="Calibri"/>
                          <a:sym typeface="Calibri"/>
                        </a:rPr>
                        <a:t>$40.20</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00025">
                <a:tc>
                  <a:txBody>
                    <a:bodyPr/>
                    <a:lstStyle/>
                    <a:p>
                      <a:pPr indent="0" lvl="0" marL="0" rtl="0" algn="l">
                        <a:lnSpc>
                          <a:spcPct val="115000"/>
                        </a:lnSpc>
                        <a:spcBef>
                          <a:spcPts val="0"/>
                        </a:spcBef>
                        <a:spcAft>
                          <a:spcPts val="0"/>
                        </a:spcAft>
                        <a:buNone/>
                      </a:pPr>
                      <a:r>
                        <a:rPr b="1" lang="en" sz="1000">
                          <a:solidFill>
                            <a:schemeClr val="lt1"/>
                          </a:solidFill>
                          <a:latin typeface="Calibri"/>
                          <a:ea typeface="Calibri"/>
                          <a:cs typeface="Calibri"/>
                          <a:sym typeface="Calibri"/>
                        </a:rPr>
                        <a:t>Total Extra Labor Cost</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6D9EEB"/>
                    </a:solidFill>
                  </a:tcPr>
                </a:tc>
                <a:tc>
                  <a:txBody>
                    <a:bodyPr/>
                    <a:lstStyle/>
                    <a:p>
                      <a:pPr indent="0" lvl="0" marL="0" rtl="0" algn="l">
                        <a:spcBef>
                          <a:spcPts val="0"/>
                        </a:spcBef>
                        <a:spcAft>
                          <a:spcPts val="0"/>
                        </a:spcAft>
                        <a:buNone/>
                      </a:pPr>
                      <a:r>
                        <a:t/>
                      </a:r>
                      <a:endParaRPr>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6D9EEB"/>
                    </a:solidFill>
                  </a:tcPr>
                </a:tc>
                <a:tc>
                  <a:txBody>
                    <a:bodyPr/>
                    <a:lstStyle/>
                    <a:p>
                      <a:pPr indent="0" lvl="0" marL="0" rtl="0" algn="l">
                        <a:spcBef>
                          <a:spcPts val="0"/>
                        </a:spcBef>
                        <a:spcAft>
                          <a:spcPts val="0"/>
                        </a:spcAft>
                        <a:buNone/>
                      </a:pPr>
                      <a:r>
                        <a:t/>
                      </a:r>
                      <a:endParaRPr>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6D9EEB"/>
                    </a:solidFill>
                  </a:tcPr>
                </a:tc>
                <a:tc>
                  <a:txBody>
                    <a:bodyPr/>
                    <a:lstStyle/>
                    <a:p>
                      <a:pPr indent="0" lvl="0" marL="0" rtl="0" algn="l">
                        <a:spcBef>
                          <a:spcPts val="0"/>
                        </a:spcBef>
                        <a:spcAft>
                          <a:spcPts val="0"/>
                        </a:spcAft>
                        <a:buNone/>
                      </a:pPr>
                      <a:r>
                        <a:t/>
                      </a:r>
                      <a:endParaRPr>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6D9EEB"/>
                    </a:solidFill>
                  </a:tcPr>
                </a:tc>
                <a:tc>
                  <a:txBody>
                    <a:bodyPr/>
                    <a:lstStyle/>
                    <a:p>
                      <a:pPr indent="0" lvl="0" marL="0" rtl="0" algn="l">
                        <a:spcBef>
                          <a:spcPts val="0"/>
                        </a:spcBef>
                        <a:spcAft>
                          <a:spcPts val="0"/>
                        </a:spcAft>
                        <a:buNone/>
                      </a:pPr>
                      <a:r>
                        <a:t/>
                      </a:r>
                      <a:endParaRPr>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6D9EEB"/>
                    </a:solidFill>
                  </a:tcPr>
                </a:tc>
                <a:tc>
                  <a:txBody>
                    <a:bodyPr/>
                    <a:lstStyle/>
                    <a:p>
                      <a:pPr indent="0" lvl="0" marL="0" rtl="0" algn="ctr">
                        <a:lnSpc>
                          <a:spcPct val="115000"/>
                        </a:lnSpc>
                        <a:spcBef>
                          <a:spcPts val="0"/>
                        </a:spcBef>
                        <a:spcAft>
                          <a:spcPts val="0"/>
                        </a:spcAft>
                        <a:buNone/>
                      </a:pPr>
                      <a:r>
                        <a:rPr b="1" lang="en" sz="1000">
                          <a:solidFill>
                            <a:schemeClr val="lt1"/>
                          </a:solidFill>
                          <a:latin typeface="Calibri"/>
                          <a:ea typeface="Calibri"/>
                          <a:cs typeface="Calibri"/>
                          <a:sym typeface="Calibri"/>
                        </a:rPr>
                        <a:t>$4,912.50</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6D9EEB"/>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31" name="Shape 131"/>
        <p:cNvGrpSpPr/>
        <p:nvPr/>
      </p:nvGrpSpPr>
      <p:grpSpPr>
        <a:xfrm>
          <a:off x="0" y="0"/>
          <a:ext cx="0" cy="0"/>
          <a:chOff x="0" y="0"/>
          <a:chExt cx="0" cy="0"/>
        </a:xfrm>
      </p:grpSpPr>
      <p:pic>
        <p:nvPicPr>
          <p:cNvPr id="132" name="Google Shape;132;p18"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pic>
        <p:nvPicPr>
          <p:cNvPr id="133" name="Google Shape;133;p18"/>
          <p:cNvPicPr preferRelativeResize="0"/>
          <p:nvPr/>
        </p:nvPicPr>
        <p:blipFill>
          <a:blip r:embed="rId4">
            <a:alphaModFix/>
          </a:blip>
          <a:stretch>
            <a:fillRect/>
          </a:stretch>
        </p:blipFill>
        <p:spPr>
          <a:xfrm>
            <a:off x="545625" y="1266825"/>
            <a:ext cx="5266723" cy="3256222"/>
          </a:xfrm>
          <a:prstGeom prst="rect">
            <a:avLst/>
          </a:prstGeom>
          <a:noFill/>
          <a:ln cap="flat" cmpd="sng" w="28575">
            <a:solidFill>
              <a:srgbClr val="4A86E8"/>
            </a:solidFill>
            <a:prstDash val="solid"/>
            <a:round/>
            <a:headEnd len="sm" w="sm" type="none"/>
            <a:tailEnd len="sm" w="sm" type="none"/>
          </a:ln>
        </p:spPr>
      </p:pic>
      <p:sp>
        <p:nvSpPr>
          <p:cNvPr id="134" name="Google Shape;134;p18"/>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Fence Installation</a:t>
            </a:r>
            <a:endParaRPr b="1">
              <a:solidFill>
                <a:srgbClr val="143A61"/>
              </a:solidFill>
              <a:latin typeface="Calibri"/>
              <a:ea typeface="Calibri"/>
              <a:cs typeface="Calibri"/>
              <a:sym typeface="Calibri"/>
            </a:endParaRPr>
          </a:p>
        </p:txBody>
      </p:sp>
      <p:cxnSp>
        <p:nvCxnSpPr>
          <p:cNvPr id="135" name="Google Shape;135;p18"/>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graphicFrame>
        <p:nvGraphicFramePr>
          <p:cNvPr id="136" name="Google Shape;136;p18"/>
          <p:cNvGraphicFramePr/>
          <p:nvPr/>
        </p:nvGraphicFramePr>
        <p:xfrm>
          <a:off x="5962000" y="1457988"/>
          <a:ext cx="3000000" cy="3000000"/>
        </p:xfrm>
        <a:graphic>
          <a:graphicData uri="http://schemas.openxmlformats.org/drawingml/2006/table">
            <a:tbl>
              <a:tblPr>
                <a:noFill/>
                <a:tableStyleId>{F93CFD4D-0037-4CCB-B027-2FFBB9172FF1}</a:tableStyleId>
              </a:tblPr>
              <a:tblGrid>
                <a:gridCol w="725350"/>
                <a:gridCol w="725350"/>
                <a:gridCol w="725350"/>
                <a:gridCol w="812350"/>
              </a:tblGrid>
              <a:tr h="333375">
                <a:tc>
                  <a:txBody>
                    <a:bodyPr/>
                    <a:lstStyle/>
                    <a:p>
                      <a:pPr indent="0" lvl="0" marL="0" rtl="0" algn="ctr">
                        <a:lnSpc>
                          <a:spcPct val="115000"/>
                        </a:lnSpc>
                        <a:spcBef>
                          <a:spcPts val="0"/>
                        </a:spcBef>
                        <a:spcAft>
                          <a:spcPts val="0"/>
                        </a:spcAft>
                        <a:buNone/>
                      </a:pPr>
                      <a:r>
                        <a:rPr b="1" lang="en" sz="1000">
                          <a:solidFill>
                            <a:schemeClr val="lt1"/>
                          </a:solidFill>
                          <a:latin typeface="Calibri"/>
                          <a:ea typeface="Calibri"/>
                          <a:cs typeface="Calibri"/>
                          <a:sym typeface="Calibri"/>
                        </a:rPr>
                        <a:t>Task</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c>
                  <a:txBody>
                    <a:bodyPr/>
                    <a:lstStyle/>
                    <a:p>
                      <a:pPr indent="0" lvl="0" marL="0" rtl="0" algn="ctr">
                        <a:lnSpc>
                          <a:spcPct val="115000"/>
                        </a:lnSpc>
                        <a:spcBef>
                          <a:spcPts val="0"/>
                        </a:spcBef>
                        <a:spcAft>
                          <a:spcPts val="0"/>
                        </a:spcAft>
                        <a:buNone/>
                      </a:pPr>
                      <a:r>
                        <a:rPr b="1" lang="en" sz="1000">
                          <a:solidFill>
                            <a:schemeClr val="lt1"/>
                          </a:solidFill>
                          <a:latin typeface="Calibri"/>
                          <a:ea typeface="Calibri"/>
                          <a:cs typeface="Calibri"/>
                          <a:sym typeface="Calibri"/>
                        </a:rPr>
                        <a:t>Quantity</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c>
                  <a:txBody>
                    <a:bodyPr/>
                    <a:lstStyle/>
                    <a:p>
                      <a:pPr indent="0" lvl="0" marL="0" rtl="0" algn="ctr">
                        <a:lnSpc>
                          <a:spcPct val="115000"/>
                        </a:lnSpc>
                        <a:spcBef>
                          <a:spcPts val="0"/>
                        </a:spcBef>
                        <a:spcAft>
                          <a:spcPts val="0"/>
                        </a:spcAft>
                        <a:buNone/>
                      </a:pPr>
                      <a:r>
                        <a:rPr b="1" lang="en" sz="1000">
                          <a:solidFill>
                            <a:schemeClr val="lt1"/>
                          </a:solidFill>
                          <a:latin typeface="Calibri"/>
                          <a:ea typeface="Calibri"/>
                          <a:cs typeface="Calibri"/>
                          <a:sym typeface="Calibri"/>
                        </a:rPr>
                        <a:t>Average Time (min)</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c>
                  <a:txBody>
                    <a:bodyPr/>
                    <a:lstStyle/>
                    <a:p>
                      <a:pPr indent="0" lvl="0" marL="0" rtl="0" algn="ctr">
                        <a:lnSpc>
                          <a:spcPct val="115000"/>
                        </a:lnSpc>
                        <a:spcBef>
                          <a:spcPts val="0"/>
                        </a:spcBef>
                        <a:spcAft>
                          <a:spcPts val="0"/>
                        </a:spcAft>
                        <a:buNone/>
                      </a:pPr>
                      <a:r>
                        <a:rPr b="1" lang="en" sz="1000">
                          <a:solidFill>
                            <a:schemeClr val="lt1"/>
                          </a:solidFill>
                          <a:latin typeface="Calibri"/>
                          <a:ea typeface="Calibri"/>
                          <a:cs typeface="Calibri"/>
                          <a:sym typeface="Calibri"/>
                        </a:rPr>
                        <a:t>Total Time Spent</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r>
              <a:tr h="476250">
                <a:tc>
                  <a:txBody>
                    <a:bodyPr/>
                    <a:lstStyle/>
                    <a:p>
                      <a:pPr indent="0" lvl="0" marL="0" rtl="0" algn="l">
                        <a:lnSpc>
                          <a:spcPct val="115000"/>
                        </a:lnSpc>
                        <a:spcBef>
                          <a:spcPts val="0"/>
                        </a:spcBef>
                        <a:spcAft>
                          <a:spcPts val="0"/>
                        </a:spcAft>
                        <a:buNone/>
                      </a:pPr>
                      <a:r>
                        <a:rPr lang="en" sz="1000">
                          <a:solidFill>
                            <a:schemeClr val="lt1"/>
                          </a:solidFill>
                          <a:latin typeface="Calibri"/>
                          <a:ea typeface="Calibri"/>
                          <a:cs typeface="Calibri"/>
                          <a:sym typeface="Calibri"/>
                        </a:rPr>
                        <a:t>Moving fences from conex to court</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000">
                          <a:solidFill>
                            <a:schemeClr val="lt1"/>
                          </a:solidFill>
                          <a:latin typeface="Calibri"/>
                          <a:ea typeface="Calibri"/>
                          <a:cs typeface="Calibri"/>
                          <a:sym typeface="Calibri"/>
                        </a:rPr>
                        <a:t>26</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000">
                          <a:solidFill>
                            <a:schemeClr val="lt1"/>
                          </a:solidFill>
                          <a:latin typeface="Calibri"/>
                          <a:ea typeface="Calibri"/>
                          <a:cs typeface="Calibri"/>
                          <a:sym typeface="Calibri"/>
                        </a:rPr>
                        <a:t>3</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000">
                          <a:solidFill>
                            <a:schemeClr val="lt1"/>
                          </a:solidFill>
                          <a:latin typeface="Calibri"/>
                          <a:ea typeface="Calibri"/>
                          <a:cs typeface="Calibri"/>
                          <a:sym typeface="Calibri"/>
                        </a:rPr>
                        <a:t>78</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135075">
                <a:tc>
                  <a:txBody>
                    <a:bodyPr/>
                    <a:lstStyle/>
                    <a:p>
                      <a:pPr indent="0" lvl="0" marL="0" rtl="0" algn="l">
                        <a:lnSpc>
                          <a:spcPct val="115000"/>
                        </a:lnSpc>
                        <a:spcBef>
                          <a:spcPts val="0"/>
                        </a:spcBef>
                        <a:spcAft>
                          <a:spcPts val="0"/>
                        </a:spcAft>
                        <a:buNone/>
                      </a:pPr>
                      <a:r>
                        <a:rPr lang="en" sz="1000">
                          <a:solidFill>
                            <a:schemeClr val="lt1"/>
                          </a:solidFill>
                          <a:latin typeface="Calibri"/>
                          <a:ea typeface="Calibri"/>
                          <a:cs typeface="Calibri"/>
                          <a:sym typeface="Calibri"/>
                        </a:rPr>
                        <a:t>Measuring fence to cut</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000">
                          <a:solidFill>
                            <a:schemeClr val="lt1"/>
                          </a:solidFill>
                          <a:latin typeface="Calibri"/>
                          <a:ea typeface="Calibri"/>
                          <a:cs typeface="Calibri"/>
                          <a:sym typeface="Calibri"/>
                        </a:rPr>
                        <a:t>5</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000">
                          <a:solidFill>
                            <a:schemeClr val="lt1"/>
                          </a:solidFill>
                          <a:latin typeface="Calibri"/>
                          <a:ea typeface="Calibri"/>
                          <a:cs typeface="Calibri"/>
                          <a:sym typeface="Calibri"/>
                        </a:rPr>
                        <a:t>1</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000">
                          <a:solidFill>
                            <a:schemeClr val="lt1"/>
                          </a:solidFill>
                          <a:latin typeface="Calibri"/>
                          <a:ea typeface="Calibri"/>
                          <a:cs typeface="Calibri"/>
                          <a:sym typeface="Calibri"/>
                        </a:rPr>
                        <a:t>5</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00025">
                <a:tc>
                  <a:txBody>
                    <a:bodyPr/>
                    <a:lstStyle/>
                    <a:p>
                      <a:pPr indent="0" lvl="0" marL="0" rtl="0" algn="l">
                        <a:lnSpc>
                          <a:spcPct val="115000"/>
                        </a:lnSpc>
                        <a:spcBef>
                          <a:spcPts val="0"/>
                        </a:spcBef>
                        <a:spcAft>
                          <a:spcPts val="0"/>
                        </a:spcAft>
                        <a:buNone/>
                      </a:pPr>
                      <a:r>
                        <a:rPr lang="en" sz="1000">
                          <a:solidFill>
                            <a:schemeClr val="lt1"/>
                          </a:solidFill>
                          <a:latin typeface="Calibri"/>
                          <a:ea typeface="Calibri"/>
                          <a:cs typeface="Calibri"/>
                          <a:sym typeface="Calibri"/>
                        </a:rPr>
                        <a:t>Cutting fence</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000">
                          <a:solidFill>
                            <a:schemeClr val="lt1"/>
                          </a:solidFill>
                          <a:latin typeface="Calibri"/>
                          <a:ea typeface="Calibri"/>
                          <a:cs typeface="Calibri"/>
                          <a:sym typeface="Calibri"/>
                        </a:rPr>
                        <a:t>5</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000">
                          <a:solidFill>
                            <a:schemeClr val="lt1"/>
                          </a:solidFill>
                          <a:latin typeface="Calibri"/>
                          <a:ea typeface="Calibri"/>
                          <a:cs typeface="Calibri"/>
                          <a:sym typeface="Calibri"/>
                        </a:rPr>
                        <a:t>11</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000">
                          <a:solidFill>
                            <a:schemeClr val="lt1"/>
                          </a:solidFill>
                          <a:latin typeface="Calibri"/>
                          <a:ea typeface="Calibri"/>
                          <a:cs typeface="Calibri"/>
                          <a:sym typeface="Calibri"/>
                        </a:rPr>
                        <a:t>55</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00025">
                <a:tc>
                  <a:txBody>
                    <a:bodyPr/>
                    <a:lstStyle/>
                    <a:p>
                      <a:pPr indent="0" lvl="0" marL="0" rtl="0" algn="l">
                        <a:lnSpc>
                          <a:spcPct val="115000"/>
                        </a:lnSpc>
                        <a:spcBef>
                          <a:spcPts val="0"/>
                        </a:spcBef>
                        <a:spcAft>
                          <a:spcPts val="0"/>
                        </a:spcAft>
                        <a:buNone/>
                      </a:pPr>
                      <a:r>
                        <a:rPr lang="en" sz="1000">
                          <a:solidFill>
                            <a:schemeClr val="lt1"/>
                          </a:solidFill>
                          <a:latin typeface="Calibri"/>
                          <a:ea typeface="Calibri"/>
                          <a:cs typeface="Calibri"/>
                          <a:sym typeface="Calibri"/>
                        </a:rPr>
                        <a:t>Trip to Lowes</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000">
                          <a:solidFill>
                            <a:schemeClr val="lt1"/>
                          </a:solidFill>
                          <a:latin typeface="Calibri"/>
                          <a:ea typeface="Calibri"/>
                          <a:cs typeface="Calibri"/>
                          <a:sym typeface="Calibri"/>
                        </a:rPr>
                        <a:t>3</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000">
                          <a:solidFill>
                            <a:schemeClr val="lt1"/>
                          </a:solidFill>
                          <a:latin typeface="Calibri"/>
                          <a:ea typeface="Calibri"/>
                          <a:cs typeface="Calibri"/>
                          <a:sym typeface="Calibri"/>
                        </a:rPr>
                        <a:t>40</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000">
                          <a:solidFill>
                            <a:schemeClr val="lt1"/>
                          </a:solidFill>
                          <a:latin typeface="Calibri"/>
                          <a:ea typeface="Calibri"/>
                          <a:cs typeface="Calibri"/>
                          <a:sym typeface="Calibri"/>
                        </a:rPr>
                        <a:t>12</a:t>
                      </a:r>
                      <a:r>
                        <a:rPr lang="en" sz="1000">
                          <a:solidFill>
                            <a:schemeClr val="lt1"/>
                          </a:solidFill>
                          <a:latin typeface="Calibri"/>
                          <a:ea typeface="Calibri"/>
                          <a:cs typeface="Calibri"/>
                          <a:sym typeface="Calibri"/>
                        </a:rPr>
                        <a:t>0</a:t>
                      </a:r>
                      <a:endParaRPr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00025">
                <a:tc>
                  <a:txBody>
                    <a:bodyPr/>
                    <a:lstStyle/>
                    <a:p>
                      <a:pPr indent="0" lvl="0" marL="0" rtl="0" algn="l">
                        <a:spcBef>
                          <a:spcPts val="0"/>
                        </a:spcBef>
                        <a:spcAft>
                          <a:spcPts val="0"/>
                        </a:spcAft>
                        <a:buNone/>
                      </a:pPr>
                      <a:r>
                        <a:t/>
                      </a:r>
                      <a:endParaRPr>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6D9EEB"/>
                    </a:solidFill>
                  </a:tcPr>
                </a:tc>
                <a:tc>
                  <a:txBody>
                    <a:bodyPr/>
                    <a:lstStyle/>
                    <a:p>
                      <a:pPr indent="0" lvl="0" marL="0" rtl="0" algn="l">
                        <a:spcBef>
                          <a:spcPts val="0"/>
                        </a:spcBef>
                        <a:spcAft>
                          <a:spcPts val="0"/>
                        </a:spcAft>
                        <a:buNone/>
                      </a:pPr>
                      <a:r>
                        <a:t/>
                      </a:r>
                      <a:endParaRPr>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6D9EEB"/>
                    </a:solidFill>
                  </a:tcPr>
                </a:tc>
                <a:tc>
                  <a:txBody>
                    <a:bodyPr/>
                    <a:lstStyle/>
                    <a:p>
                      <a:pPr indent="0" lvl="0" marL="0" rtl="0" algn="r">
                        <a:lnSpc>
                          <a:spcPct val="115000"/>
                        </a:lnSpc>
                        <a:spcBef>
                          <a:spcPts val="0"/>
                        </a:spcBef>
                        <a:spcAft>
                          <a:spcPts val="0"/>
                        </a:spcAft>
                        <a:buNone/>
                      </a:pPr>
                      <a:r>
                        <a:rPr b="1" lang="en" sz="1000">
                          <a:solidFill>
                            <a:schemeClr val="lt1"/>
                          </a:solidFill>
                          <a:latin typeface="Calibri"/>
                          <a:ea typeface="Calibri"/>
                          <a:cs typeface="Calibri"/>
                          <a:sym typeface="Calibri"/>
                        </a:rPr>
                        <a:t>Total Time</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6D9EEB"/>
                    </a:solidFill>
                  </a:tcPr>
                </a:tc>
                <a:tc>
                  <a:txBody>
                    <a:bodyPr/>
                    <a:lstStyle/>
                    <a:p>
                      <a:pPr indent="0" lvl="0" marL="0" rtl="0" algn="r">
                        <a:lnSpc>
                          <a:spcPct val="115000"/>
                        </a:lnSpc>
                        <a:spcBef>
                          <a:spcPts val="0"/>
                        </a:spcBef>
                        <a:spcAft>
                          <a:spcPts val="0"/>
                        </a:spcAft>
                        <a:buNone/>
                      </a:pPr>
                      <a:r>
                        <a:rPr b="1" lang="en" sz="1000">
                          <a:solidFill>
                            <a:schemeClr val="lt1"/>
                          </a:solidFill>
                          <a:latin typeface="Calibri"/>
                          <a:ea typeface="Calibri"/>
                          <a:cs typeface="Calibri"/>
                          <a:sym typeface="Calibri"/>
                        </a:rPr>
                        <a:t>4</a:t>
                      </a:r>
                      <a:r>
                        <a:rPr b="1" lang="en" sz="1000">
                          <a:solidFill>
                            <a:schemeClr val="lt1"/>
                          </a:solidFill>
                          <a:latin typeface="Calibri"/>
                          <a:ea typeface="Calibri"/>
                          <a:cs typeface="Calibri"/>
                          <a:sym typeface="Calibri"/>
                        </a:rPr>
                        <a:t>h 18m</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6D9EEB"/>
                    </a:solidFill>
                  </a:tcPr>
                </a:tc>
              </a:tr>
            </a:tbl>
          </a:graphicData>
        </a:graphic>
      </p:graphicFrame>
      <p:sp>
        <p:nvSpPr>
          <p:cNvPr id="137" name="Google Shape;137;p18"/>
          <p:cNvSpPr txBox="1"/>
          <p:nvPr/>
        </p:nvSpPr>
        <p:spPr>
          <a:xfrm>
            <a:off x="5962000" y="3957338"/>
            <a:ext cx="2988300" cy="481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200"/>
              </a:spcBef>
              <a:spcAft>
                <a:spcPts val="1200"/>
              </a:spcAft>
              <a:buNone/>
            </a:pPr>
            <a:r>
              <a:rPr lang="en" sz="1200">
                <a:solidFill>
                  <a:srgbClr val="1155CC"/>
                </a:solidFill>
                <a:latin typeface="Calibri"/>
                <a:ea typeface="Calibri"/>
                <a:cs typeface="Calibri"/>
                <a:sym typeface="Calibri"/>
              </a:rPr>
              <a:t>*this study captures potential inefficiencies, not total fence installation time</a:t>
            </a:r>
            <a:endParaRPr sz="1200">
              <a:solidFill>
                <a:schemeClr val="dk2"/>
              </a:solidFill>
              <a:latin typeface="Proxima Nova"/>
              <a:ea typeface="Proxima Nova"/>
              <a:cs typeface="Proxima Nova"/>
              <a:sym typeface="Proxima Nova"/>
            </a:endParaRPr>
          </a:p>
        </p:txBody>
      </p:sp>
      <p:sp>
        <p:nvSpPr>
          <p:cNvPr id="138" name="Google Shape;138;p18"/>
          <p:cNvSpPr txBox="1"/>
          <p:nvPr/>
        </p:nvSpPr>
        <p:spPr>
          <a:xfrm>
            <a:off x="6027000" y="4468650"/>
            <a:ext cx="2988300" cy="6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Proxima Nova"/>
                <a:ea typeface="Proxima Nova"/>
                <a:cs typeface="Proxima Nova"/>
                <a:sym typeface="Proxima Nova"/>
              </a:rPr>
              <a:t>Total Driving Distance: 7.2 Miles</a:t>
            </a:r>
            <a:endParaRPr sz="15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500">
                <a:solidFill>
                  <a:schemeClr val="dk1"/>
                </a:solidFill>
                <a:latin typeface="Proxima Nova"/>
                <a:ea typeface="Proxima Nova"/>
                <a:cs typeface="Proxima Nova"/>
                <a:sym typeface="Proxima Nova"/>
              </a:rPr>
              <a:t>Total Walking Distance: 1.2 Miles</a:t>
            </a:r>
            <a:endParaRPr sz="1500">
              <a:solidFill>
                <a:schemeClr val="dk1"/>
              </a:solidFill>
              <a:latin typeface="Proxima Nova"/>
              <a:ea typeface="Proxima Nova"/>
              <a:cs typeface="Proxima Nova"/>
              <a:sym typeface="Proxima Nova"/>
            </a:endParaRPr>
          </a:p>
        </p:txBody>
      </p:sp>
      <p:cxnSp>
        <p:nvCxnSpPr>
          <p:cNvPr id="139" name="Google Shape;139;p18"/>
          <p:cNvCxnSpPr/>
          <p:nvPr/>
        </p:nvCxnSpPr>
        <p:spPr>
          <a:xfrm>
            <a:off x="1390625" y="2656425"/>
            <a:ext cx="204900" cy="1265700"/>
          </a:xfrm>
          <a:prstGeom prst="straightConnector1">
            <a:avLst/>
          </a:prstGeom>
          <a:noFill/>
          <a:ln cap="flat" cmpd="sng" w="9525">
            <a:solidFill>
              <a:srgbClr val="A61C00"/>
            </a:solidFill>
            <a:prstDash val="solid"/>
            <a:round/>
            <a:headEnd len="med" w="med" type="none"/>
            <a:tailEnd len="med" w="med" type="none"/>
          </a:ln>
        </p:spPr>
      </p:cxnSp>
      <p:cxnSp>
        <p:nvCxnSpPr>
          <p:cNvPr id="140" name="Google Shape;140;p18"/>
          <p:cNvCxnSpPr/>
          <p:nvPr/>
        </p:nvCxnSpPr>
        <p:spPr>
          <a:xfrm>
            <a:off x="1595650" y="3877675"/>
            <a:ext cx="312000" cy="356700"/>
          </a:xfrm>
          <a:prstGeom prst="straightConnector1">
            <a:avLst/>
          </a:prstGeom>
          <a:noFill/>
          <a:ln cap="flat" cmpd="sng" w="9525">
            <a:solidFill>
              <a:srgbClr val="980000"/>
            </a:solidFill>
            <a:prstDash val="solid"/>
            <a:round/>
            <a:headEnd len="med" w="med" type="none"/>
            <a:tailEnd len="med" w="med" type="none"/>
          </a:ln>
        </p:spPr>
      </p:cxnSp>
      <p:cxnSp>
        <p:nvCxnSpPr>
          <p:cNvPr id="141" name="Google Shape;141;p18"/>
          <p:cNvCxnSpPr/>
          <p:nvPr/>
        </p:nvCxnSpPr>
        <p:spPr>
          <a:xfrm>
            <a:off x="1916550" y="4216425"/>
            <a:ext cx="2273100" cy="124800"/>
          </a:xfrm>
          <a:prstGeom prst="straightConnector1">
            <a:avLst/>
          </a:prstGeom>
          <a:noFill/>
          <a:ln cap="flat" cmpd="sng" w="9525">
            <a:solidFill>
              <a:srgbClr val="980000"/>
            </a:solidFill>
            <a:prstDash val="solid"/>
            <a:round/>
            <a:headEnd len="med" w="med" type="none"/>
            <a:tailEnd len="med" w="med" type="none"/>
          </a:ln>
        </p:spPr>
      </p:cxnSp>
      <p:cxnSp>
        <p:nvCxnSpPr>
          <p:cNvPr id="142" name="Google Shape;142;p18"/>
          <p:cNvCxnSpPr/>
          <p:nvPr/>
        </p:nvCxnSpPr>
        <p:spPr>
          <a:xfrm>
            <a:off x="1346925" y="2656425"/>
            <a:ext cx="204900" cy="1265700"/>
          </a:xfrm>
          <a:prstGeom prst="straightConnector1">
            <a:avLst/>
          </a:prstGeom>
          <a:noFill/>
          <a:ln cap="flat" cmpd="sng" w="9525">
            <a:solidFill>
              <a:srgbClr val="A61C00"/>
            </a:solidFill>
            <a:prstDash val="solid"/>
            <a:round/>
            <a:headEnd len="med" w="med" type="none"/>
            <a:tailEnd len="med" w="med" type="none"/>
          </a:ln>
        </p:spPr>
      </p:cxnSp>
      <p:cxnSp>
        <p:nvCxnSpPr>
          <p:cNvPr id="143" name="Google Shape;143;p18"/>
          <p:cNvCxnSpPr/>
          <p:nvPr/>
        </p:nvCxnSpPr>
        <p:spPr>
          <a:xfrm>
            <a:off x="1845250" y="4189675"/>
            <a:ext cx="2326800" cy="133800"/>
          </a:xfrm>
          <a:prstGeom prst="straightConnector1">
            <a:avLst/>
          </a:prstGeom>
          <a:noFill/>
          <a:ln cap="flat" cmpd="sng" w="9525">
            <a:solidFill>
              <a:srgbClr val="980000"/>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47" name="Shape 147"/>
        <p:cNvGrpSpPr/>
        <p:nvPr/>
      </p:nvGrpSpPr>
      <p:grpSpPr>
        <a:xfrm>
          <a:off x="0" y="0"/>
          <a:ext cx="0" cy="0"/>
          <a:chOff x="0" y="0"/>
          <a:chExt cx="0" cy="0"/>
        </a:xfrm>
      </p:grpSpPr>
      <p:sp>
        <p:nvSpPr>
          <p:cNvPr id="148" name="Google Shape;148;p19"/>
          <p:cNvSpPr txBox="1"/>
          <p:nvPr>
            <p:ph type="title"/>
          </p:nvPr>
        </p:nvSpPr>
        <p:spPr>
          <a:xfrm>
            <a:off x="457200" y="412425"/>
            <a:ext cx="8229600" cy="85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Scheduling Observations - </a:t>
            </a:r>
            <a:endParaRPr b="1">
              <a:solidFill>
                <a:srgbClr val="143A61"/>
              </a:solidFill>
              <a:latin typeface="Calibri"/>
              <a:ea typeface="Calibri"/>
              <a:cs typeface="Calibri"/>
              <a:sym typeface="Calibri"/>
            </a:endParaRPr>
          </a:p>
          <a:p>
            <a:pPr indent="0" lvl="0" marL="0" rtl="0" algn="l">
              <a:spcBef>
                <a:spcPts val="0"/>
              </a:spcBef>
              <a:spcAft>
                <a:spcPts val="0"/>
              </a:spcAft>
              <a:buSzPts val="990"/>
              <a:buNone/>
            </a:pPr>
            <a:r>
              <a:rPr b="1" lang="en">
                <a:solidFill>
                  <a:srgbClr val="143A61"/>
                </a:solidFill>
                <a:latin typeface="Calibri"/>
                <a:ea typeface="Calibri"/>
                <a:cs typeface="Calibri"/>
                <a:sym typeface="Calibri"/>
              </a:rPr>
              <a:t>Fence Delivery Case Study</a:t>
            </a:r>
            <a:endParaRPr b="1">
              <a:solidFill>
                <a:srgbClr val="143A61"/>
              </a:solidFill>
              <a:latin typeface="Calibri"/>
              <a:ea typeface="Calibri"/>
              <a:cs typeface="Calibri"/>
              <a:sym typeface="Calibri"/>
            </a:endParaRPr>
          </a:p>
        </p:txBody>
      </p:sp>
      <p:pic>
        <p:nvPicPr>
          <p:cNvPr id="149" name="Google Shape;149;p19"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cxnSp>
        <p:nvCxnSpPr>
          <p:cNvPr id="150" name="Google Shape;150;p19"/>
          <p:cNvCxnSpPr/>
          <p:nvPr/>
        </p:nvCxnSpPr>
        <p:spPr>
          <a:xfrm flipH="1" rot="10800000">
            <a:off x="457200" y="1374850"/>
            <a:ext cx="3352800" cy="4500"/>
          </a:xfrm>
          <a:prstGeom prst="straightConnector1">
            <a:avLst/>
          </a:prstGeom>
          <a:noFill/>
          <a:ln cap="flat" cmpd="sng" w="28575">
            <a:solidFill>
              <a:srgbClr val="1155CC"/>
            </a:solidFill>
            <a:prstDash val="solid"/>
            <a:round/>
            <a:headEnd len="med" w="med" type="none"/>
            <a:tailEnd len="med" w="med" type="none"/>
          </a:ln>
        </p:spPr>
      </p:cxnSp>
      <p:sp>
        <p:nvSpPr>
          <p:cNvPr id="151" name="Google Shape;151;p19"/>
          <p:cNvSpPr txBox="1"/>
          <p:nvPr/>
        </p:nvSpPr>
        <p:spPr>
          <a:xfrm>
            <a:off x="457200" y="1443975"/>
            <a:ext cx="4464000" cy="101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500">
                <a:solidFill>
                  <a:srgbClr val="1155CC"/>
                </a:solidFill>
                <a:latin typeface="Calibri"/>
                <a:ea typeface="Calibri"/>
                <a:cs typeface="Calibri"/>
                <a:sym typeface="Calibri"/>
              </a:rPr>
              <a:t>Early fence delivery blocked access, causing 21 minutes (18%) of lost time. A just-in-time approach could have reduced labor by 20% on this 300 sq ft area.</a:t>
            </a:r>
            <a:endParaRPr sz="1500">
              <a:solidFill>
                <a:srgbClr val="1155CC"/>
              </a:solidFill>
              <a:latin typeface="Calibri"/>
              <a:ea typeface="Calibri"/>
              <a:cs typeface="Calibri"/>
              <a:sym typeface="Calibri"/>
            </a:endParaRPr>
          </a:p>
          <a:p>
            <a:pPr indent="0" lvl="0" marL="0" rtl="0" algn="l">
              <a:lnSpc>
                <a:spcPct val="115000"/>
              </a:lnSpc>
              <a:spcBef>
                <a:spcPts val="1200"/>
              </a:spcBef>
              <a:spcAft>
                <a:spcPts val="0"/>
              </a:spcAft>
              <a:buNone/>
            </a:pPr>
            <a:r>
              <a:t/>
            </a:r>
            <a:endParaRPr sz="1300">
              <a:latin typeface="Georgia"/>
              <a:ea typeface="Georgia"/>
              <a:cs typeface="Georgia"/>
              <a:sym typeface="Georgi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graphicFrame>
        <p:nvGraphicFramePr>
          <p:cNvPr id="152" name="Google Shape;152;p19"/>
          <p:cNvGraphicFramePr/>
          <p:nvPr/>
        </p:nvGraphicFramePr>
        <p:xfrm>
          <a:off x="457200" y="2519875"/>
          <a:ext cx="3000000" cy="3000000"/>
        </p:xfrm>
        <a:graphic>
          <a:graphicData uri="http://schemas.openxmlformats.org/drawingml/2006/table">
            <a:tbl>
              <a:tblPr>
                <a:noFill/>
                <a:tableStyleId>{F93CFD4D-0037-4CCB-B027-2FFBB9172FF1}</a:tableStyleId>
              </a:tblPr>
              <a:tblGrid>
                <a:gridCol w="2738050"/>
                <a:gridCol w="1553075"/>
              </a:tblGrid>
              <a:tr h="232825">
                <a:tc>
                  <a:txBody>
                    <a:bodyPr/>
                    <a:lstStyle/>
                    <a:p>
                      <a:pPr indent="0" lvl="0" marL="0" rtl="0" algn="ctr">
                        <a:lnSpc>
                          <a:spcPct val="115000"/>
                        </a:lnSpc>
                        <a:spcBef>
                          <a:spcPts val="0"/>
                        </a:spcBef>
                        <a:spcAft>
                          <a:spcPts val="0"/>
                        </a:spcAft>
                        <a:buNone/>
                      </a:pPr>
                      <a:r>
                        <a:rPr b="1" lang="en" sz="1200">
                          <a:solidFill>
                            <a:schemeClr val="lt1"/>
                          </a:solidFill>
                          <a:latin typeface="Calibri"/>
                          <a:ea typeface="Calibri"/>
                          <a:cs typeface="Calibri"/>
                          <a:sym typeface="Calibri"/>
                        </a:rPr>
                        <a:t>Metric</a:t>
                      </a:r>
                      <a:endParaRPr b="1"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c>
                  <a:txBody>
                    <a:bodyPr/>
                    <a:lstStyle/>
                    <a:p>
                      <a:pPr indent="0" lvl="0" marL="0" rtl="0" algn="ctr">
                        <a:lnSpc>
                          <a:spcPct val="115000"/>
                        </a:lnSpc>
                        <a:spcBef>
                          <a:spcPts val="0"/>
                        </a:spcBef>
                        <a:spcAft>
                          <a:spcPts val="0"/>
                        </a:spcAft>
                        <a:buNone/>
                      </a:pPr>
                      <a:r>
                        <a:rPr b="1" lang="en" sz="1200">
                          <a:solidFill>
                            <a:schemeClr val="lt1"/>
                          </a:solidFill>
                          <a:latin typeface="Calibri"/>
                          <a:ea typeface="Calibri"/>
                          <a:cs typeface="Calibri"/>
                          <a:sym typeface="Calibri"/>
                        </a:rPr>
                        <a:t>Value</a:t>
                      </a:r>
                      <a:endParaRPr b="1"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1C4587"/>
                    </a:solidFill>
                  </a:tcPr>
                </a:tc>
              </a:tr>
              <a:tr h="217100">
                <a:tc>
                  <a:txBody>
                    <a:bodyPr/>
                    <a:lstStyle/>
                    <a:p>
                      <a:pPr indent="0" lvl="0" marL="0" rtl="0" algn="l">
                        <a:lnSpc>
                          <a:spcPct val="115000"/>
                        </a:lnSpc>
                        <a:spcBef>
                          <a:spcPts val="0"/>
                        </a:spcBef>
                        <a:spcAft>
                          <a:spcPts val="0"/>
                        </a:spcAft>
                        <a:buNone/>
                      </a:pPr>
                      <a:r>
                        <a:rPr lang="en" sz="1200">
                          <a:solidFill>
                            <a:schemeClr val="lt1"/>
                          </a:solidFill>
                          <a:latin typeface="Calibri"/>
                          <a:ea typeface="Calibri"/>
                          <a:cs typeface="Calibri"/>
                          <a:sym typeface="Calibri"/>
                        </a:rPr>
                        <a:t>Sample Area Floored (sqft)</a:t>
                      </a:r>
                      <a:endParaRPr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288</a:t>
                      </a:r>
                      <a:endParaRPr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32825">
                <a:tc>
                  <a:txBody>
                    <a:bodyPr/>
                    <a:lstStyle/>
                    <a:p>
                      <a:pPr indent="0" lvl="0" marL="0" rtl="0" algn="l">
                        <a:lnSpc>
                          <a:spcPct val="115000"/>
                        </a:lnSpc>
                        <a:spcBef>
                          <a:spcPts val="0"/>
                        </a:spcBef>
                        <a:spcAft>
                          <a:spcPts val="0"/>
                        </a:spcAft>
                        <a:buNone/>
                      </a:pPr>
                      <a:r>
                        <a:rPr lang="en" sz="1200">
                          <a:solidFill>
                            <a:schemeClr val="lt1"/>
                          </a:solidFill>
                          <a:latin typeface="Calibri"/>
                          <a:ea typeface="Calibri"/>
                          <a:cs typeface="Calibri"/>
                          <a:sym typeface="Calibri"/>
                        </a:rPr>
                        <a:t>Time Spent Moving Fences (min)</a:t>
                      </a:r>
                      <a:endParaRPr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21</a:t>
                      </a:r>
                      <a:endParaRPr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32825">
                <a:tc>
                  <a:txBody>
                    <a:bodyPr/>
                    <a:lstStyle/>
                    <a:p>
                      <a:pPr indent="0" lvl="0" marL="0" rtl="0" algn="l">
                        <a:lnSpc>
                          <a:spcPct val="115000"/>
                        </a:lnSpc>
                        <a:spcBef>
                          <a:spcPts val="0"/>
                        </a:spcBef>
                        <a:spcAft>
                          <a:spcPts val="0"/>
                        </a:spcAft>
                        <a:buNone/>
                      </a:pPr>
                      <a:r>
                        <a:rPr lang="en" sz="1200">
                          <a:solidFill>
                            <a:schemeClr val="lt1"/>
                          </a:solidFill>
                          <a:latin typeface="Calibri"/>
                          <a:ea typeface="Calibri"/>
                          <a:cs typeface="Calibri"/>
                          <a:sym typeface="Calibri"/>
                        </a:rPr>
                        <a:t>Time Spent Installing Flooring (min)</a:t>
                      </a:r>
                      <a:endParaRPr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94</a:t>
                      </a:r>
                      <a:endParaRPr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32825">
                <a:tc>
                  <a:txBody>
                    <a:bodyPr/>
                    <a:lstStyle/>
                    <a:p>
                      <a:pPr indent="0" lvl="0" marL="0" rtl="0" algn="l">
                        <a:lnSpc>
                          <a:spcPct val="115000"/>
                        </a:lnSpc>
                        <a:spcBef>
                          <a:spcPts val="0"/>
                        </a:spcBef>
                        <a:spcAft>
                          <a:spcPts val="0"/>
                        </a:spcAft>
                        <a:buNone/>
                      </a:pPr>
                      <a:r>
                        <a:rPr lang="en" sz="1200">
                          <a:solidFill>
                            <a:schemeClr val="lt1"/>
                          </a:solidFill>
                          <a:latin typeface="Calibri"/>
                          <a:ea typeface="Calibri"/>
                          <a:cs typeface="Calibri"/>
                          <a:sym typeface="Calibri"/>
                        </a:rPr>
                        <a:t>Total Flooring Area (ft)</a:t>
                      </a:r>
                      <a:endParaRPr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3570</a:t>
                      </a:r>
                      <a:endParaRPr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32825">
                <a:tc>
                  <a:txBody>
                    <a:bodyPr/>
                    <a:lstStyle/>
                    <a:p>
                      <a:pPr indent="0" lvl="0" marL="0" rtl="0" algn="l">
                        <a:lnSpc>
                          <a:spcPct val="115000"/>
                        </a:lnSpc>
                        <a:spcBef>
                          <a:spcPts val="0"/>
                        </a:spcBef>
                        <a:spcAft>
                          <a:spcPts val="0"/>
                        </a:spcAft>
                        <a:buNone/>
                      </a:pPr>
                      <a:r>
                        <a:rPr lang="en" sz="1200">
                          <a:solidFill>
                            <a:schemeClr val="lt1"/>
                          </a:solidFill>
                          <a:latin typeface="Calibri"/>
                          <a:ea typeface="Calibri"/>
                          <a:cs typeface="Calibri"/>
                          <a:sym typeface="Calibri"/>
                        </a:rPr>
                        <a:t>Waste Time per Square Foot</a:t>
                      </a:r>
                      <a:endParaRPr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0.07292</a:t>
                      </a:r>
                      <a:endParaRPr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32825">
                <a:tc>
                  <a:txBody>
                    <a:bodyPr/>
                    <a:lstStyle/>
                    <a:p>
                      <a:pPr indent="0" lvl="0" marL="0" rtl="0" algn="l">
                        <a:lnSpc>
                          <a:spcPct val="115000"/>
                        </a:lnSpc>
                        <a:spcBef>
                          <a:spcPts val="0"/>
                        </a:spcBef>
                        <a:spcAft>
                          <a:spcPts val="0"/>
                        </a:spcAft>
                        <a:buNone/>
                      </a:pPr>
                      <a:r>
                        <a:rPr b="1" lang="en" sz="1200">
                          <a:solidFill>
                            <a:schemeClr val="lt1"/>
                          </a:solidFill>
                          <a:latin typeface="Calibri"/>
                          <a:ea typeface="Calibri"/>
                          <a:cs typeface="Calibri"/>
                          <a:sym typeface="Calibri"/>
                        </a:rPr>
                        <a:t>Extrapolated Total Waste Time (Hours)</a:t>
                      </a:r>
                      <a:endParaRPr b="1"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6D9EEB"/>
                    </a:solidFill>
                  </a:tcPr>
                </a:tc>
                <a:tc>
                  <a:txBody>
                    <a:bodyPr/>
                    <a:lstStyle/>
                    <a:p>
                      <a:pPr indent="0" lvl="0" marL="0" rtl="0" algn="r">
                        <a:lnSpc>
                          <a:spcPct val="115000"/>
                        </a:lnSpc>
                        <a:spcBef>
                          <a:spcPts val="0"/>
                        </a:spcBef>
                        <a:spcAft>
                          <a:spcPts val="0"/>
                        </a:spcAft>
                        <a:buNone/>
                      </a:pPr>
                      <a:r>
                        <a:rPr b="1" lang="en" sz="1200">
                          <a:solidFill>
                            <a:schemeClr val="lt1"/>
                          </a:solidFill>
                          <a:latin typeface="Calibri"/>
                          <a:ea typeface="Calibri"/>
                          <a:cs typeface="Calibri"/>
                          <a:sym typeface="Calibri"/>
                        </a:rPr>
                        <a:t>4.34</a:t>
                      </a:r>
                      <a:endParaRPr b="1"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6D9EEB"/>
                    </a:solidFill>
                  </a:tcPr>
                </a:tc>
              </a:tr>
              <a:tr h="232825">
                <a:tc>
                  <a:txBody>
                    <a:bodyPr/>
                    <a:lstStyle/>
                    <a:p>
                      <a:pPr indent="0" lvl="0" marL="0" rtl="0" algn="l">
                        <a:lnSpc>
                          <a:spcPct val="115000"/>
                        </a:lnSpc>
                        <a:spcBef>
                          <a:spcPts val="0"/>
                        </a:spcBef>
                        <a:spcAft>
                          <a:spcPts val="0"/>
                        </a:spcAft>
                        <a:buNone/>
                      </a:pPr>
                      <a:r>
                        <a:rPr lang="en" sz="1200">
                          <a:solidFill>
                            <a:schemeClr val="lt1"/>
                          </a:solidFill>
                          <a:latin typeface="Calibri"/>
                          <a:ea typeface="Calibri"/>
                          <a:cs typeface="Calibri"/>
                          <a:sym typeface="Calibri"/>
                        </a:rPr>
                        <a:t>Crew Size</a:t>
                      </a:r>
                      <a:endParaRPr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2</a:t>
                      </a:r>
                      <a:endParaRPr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32825">
                <a:tc>
                  <a:txBody>
                    <a:bodyPr/>
                    <a:lstStyle/>
                    <a:p>
                      <a:pPr indent="0" lvl="0" marL="0" rtl="0" algn="l">
                        <a:lnSpc>
                          <a:spcPct val="115000"/>
                        </a:lnSpc>
                        <a:spcBef>
                          <a:spcPts val="0"/>
                        </a:spcBef>
                        <a:spcAft>
                          <a:spcPts val="0"/>
                        </a:spcAft>
                        <a:buNone/>
                      </a:pPr>
                      <a:r>
                        <a:rPr lang="en" sz="1200">
                          <a:solidFill>
                            <a:schemeClr val="lt1"/>
                          </a:solidFill>
                          <a:latin typeface="Calibri"/>
                          <a:ea typeface="Calibri"/>
                          <a:cs typeface="Calibri"/>
                          <a:sym typeface="Calibri"/>
                        </a:rPr>
                        <a:t>Hourly Wage per Worker</a:t>
                      </a:r>
                      <a:endParaRPr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200">
                          <a:solidFill>
                            <a:schemeClr val="lt1"/>
                          </a:solidFill>
                          <a:latin typeface="Calibri"/>
                          <a:ea typeface="Calibri"/>
                          <a:cs typeface="Calibri"/>
                          <a:sym typeface="Calibri"/>
                        </a:rPr>
                        <a:t>30</a:t>
                      </a:r>
                      <a:endParaRPr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A4C2F4"/>
                    </a:solidFill>
                  </a:tcPr>
                </a:tc>
              </a:tr>
              <a:tr h="232825">
                <a:tc>
                  <a:txBody>
                    <a:bodyPr/>
                    <a:lstStyle/>
                    <a:p>
                      <a:pPr indent="0" lvl="0" marL="0" rtl="0" algn="l">
                        <a:lnSpc>
                          <a:spcPct val="115000"/>
                        </a:lnSpc>
                        <a:spcBef>
                          <a:spcPts val="0"/>
                        </a:spcBef>
                        <a:spcAft>
                          <a:spcPts val="0"/>
                        </a:spcAft>
                        <a:buNone/>
                      </a:pPr>
                      <a:r>
                        <a:rPr b="1" lang="en" sz="1200">
                          <a:solidFill>
                            <a:schemeClr val="lt1"/>
                          </a:solidFill>
                          <a:latin typeface="Calibri"/>
                          <a:ea typeface="Calibri"/>
                          <a:cs typeface="Calibri"/>
                          <a:sym typeface="Calibri"/>
                        </a:rPr>
                        <a:t>Total Wasted Labor Cost</a:t>
                      </a:r>
                      <a:endParaRPr b="1"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6D9EEB"/>
                    </a:solidFill>
                  </a:tcPr>
                </a:tc>
                <a:tc>
                  <a:txBody>
                    <a:bodyPr/>
                    <a:lstStyle/>
                    <a:p>
                      <a:pPr indent="0" lvl="0" marL="0" rtl="0" algn="r">
                        <a:lnSpc>
                          <a:spcPct val="115000"/>
                        </a:lnSpc>
                        <a:spcBef>
                          <a:spcPts val="0"/>
                        </a:spcBef>
                        <a:spcAft>
                          <a:spcPts val="0"/>
                        </a:spcAft>
                        <a:buNone/>
                      </a:pPr>
                      <a:r>
                        <a:rPr b="1" lang="en" sz="1200">
                          <a:solidFill>
                            <a:schemeClr val="lt1"/>
                          </a:solidFill>
                          <a:latin typeface="Calibri"/>
                          <a:ea typeface="Calibri"/>
                          <a:cs typeface="Calibri"/>
                          <a:sym typeface="Calibri"/>
                        </a:rPr>
                        <a:t>$260.40</a:t>
                      </a:r>
                      <a:endParaRPr b="1" sz="1200">
                        <a:solidFill>
                          <a:schemeClr val="lt1"/>
                        </a:solidFill>
                        <a:latin typeface="Calibri"/>
                        <a:ea typeface="Calibri"/>
                        <a:cs typeface="Calibri"/>
                        <a:sym typeface="Calibri"/>
                      </a:endParaRPr>
                    </a:p>
                  </a:txBody>
                  <a:tcPr marT="19050" marB="19050" marR="28575" marL="28575" anchor="b">
                    <a:lnL cap="flat" cmpd="sng" w="19050">
                      <a:solidFill>
                        <a:srgbClr val="143A61"/>
                      </a:solidFill>
                      <a:prstDash val="solid"/>
                      <a:round/>
                      <a:headEnd len="sm" w="sm" type="none"/>
                      <a:tailEnd len="sm" w="sm" type="none"/>
                    </a:lnL>
                    <a:lnR cap="flat" cmpd="sng" w="19050">
                      <a:solidFill>
                        <a:srgbClr val="143A61"/>
                      </a:solidFill>
                      <a:prstDash val="solid"/>
                      <a:round/>
                      <a:headEnd len="sm" w="sm" type="none"/>
                      <a:tailEnd len="sm" w="sm" type="none"/>
                    </a:lnR>
                    <a:lnT cap="flat" cmpd="sng" w="19050">
                      <a:solidFill>
                        <a:srgbClr val="143A61"/>
                      </a:solidFill>
                      <a:prstDash val="solid"/>
                      <a:round/>
                      <a:headEnd len="sm" w="sm" type="none"/>
                      <a:tailEnd len="sm" w="sm" type="none"/>
                    </a:lnT>
                    <a:lnB cap="flat" cmpd="sng" w="19050">
                      <a:solidFill>
                        <a:srgbClr val="143A61"/>
                      </a:solidFill>
                      <a:prstDash val="solid"/>
                      <a:round/>
                      <a:headEnd len="sm" w="sm" type="none"/>
                      <a:tailEnd len="sm" w="sm" type="none"/>
                    </a:lnB>
                    <a:solidFill>
                      <a:srgbClr val="6D9EEB"/>
                    </a:solidFill>
                  </a:tcPr>
                </a:tc>
              </a:tr>
            </a:tbl>
          </a:graphicData>
        </a:graphic>
      </p:graphicFrame>
      <p:pic>
        <p:nvPicPr>
          <p:cNvPr id="153" name="Google Shape;153;p19" title="Chart"/>
          <p:cNvPicPr preferRelativeResize="0"/>
          <p:nvPr/>
        </p:nvPicPr>
        <p:blipFill>
          <a:blip r:embed="rId4">
            <a:alphaModFix/>
          </a:blip>
          <a:stretch>
            <a:fillRect/>
          </a:stretch>
        </p:blipFill>
        <p:spPr>
          <a:xfrm>
            <a:off x="5798175" y="3176300"/>
            <a:ext cx="2943525" cy="1820076"/>
          </a:xfrm>
          <a:prstGeom prst="rect">
            <a:avLst/>
          </a:prstGeom>
          <a:noFill/>
          <a:ln cap="flat" cmpd="sng" w="19050">
            <a:solidFill>
              <a:srgbClr val="FF8F08"/>
            </a:solidFill>
            <a:prstDash val="solid"/>
            <a:round/>
            <a:headEnd len="sm" w="sm" type="none"/>
            <a:tailEnd len="sm" w="sm" type="none"/>
          </a:ln>
        </p:spPr>
      </p:pic>
      <p:graphicFrame>
        <p:nvGraphicFramePr>
          <p:cNvPr id="154" name="Google Shape;154;p19"/>
          <p:cNvGraphicFramePr/>
          <p:nvPr/>
        </p:nvGraphicFramePr>
        <p:xfrm>
          <a:off x="5215925" y="1115500"/>
          <a:ext cx="3000000" cy="3000000"/>
        </p:xfrm>
        <a:graphic>
          <a:graphicData uri="http://schemas.openxmlformats.org/drawingml/2006/table">
            <a:tbl>
              <a:tblPr>
                <a:noFill/>
                <a:tableStyleId>{F93CFD4D-0037-4CCB-B027-2FFBB9172FF1}</a:tableStyleId>
              </a:tblPr>
              <a:tblGrid>
                <a:gridCol w="964675"/>
                <a:gridCol w="853700"/>
                <a:gridCol w="853700"/>
                <a:gridCol w="853700"/>
              </a:tblGrid>
              <a:tr h="169700">
                <a:tc>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Task</a:t>
                      </a:r>
                      <a:endParaRPr b="1"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AA231"/>
                    </a:solidFill>
                  </a:tcPr>
                </a:tc>
                <a:tc>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Start time</a:t>
                      </a:r>
                      <a:endParaRPr b="1"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AA231"/>
                    </a:solidFill>
                  </a:tcPr>
                </a:tc>
                <a:tc>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End time</a:t>
                      </a:r>
                      <a:endParaRPr b="1"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AA231"/>
                    </a:solidFill>
                  </a:tcPr>
                </a:tc>
                <a:tc>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Time</a:t>
                      </a:r>
                      <a:endParaRPr b="1"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AA231"/>
                    </a:solidFill>
                  </a:tcPr>
                </a:tc>
              </a:tr>
              <a:tr h="16970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Laying floor</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8:33 AM</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8:53</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0:20</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r>
              <a:tr h="19870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Moving fences</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8:53 AM</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9:09 AM</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0:16</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r>
              <a:tr h="16970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Laying floor</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9:09 AM</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9:33 AM</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0:24</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r>
              <a:tr h="19870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Moving fences</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9:33 AM</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9:38 AM</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0:05</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r>
              <a:tr h="16970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Laying floor</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9:38 AM</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10:28 AM</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0:50</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r>
            </a:tbl>
          </a:graphicData>
        </a:graphic>
      </p:graphicFrame>
      <p:graphicFrame>
        <p:nvGraphicFramePr>
          <p:cNvPr id="155" name="Google Shape;155;p19"/>
          <p:cNvGraphicFramePr/>
          <p:nvPr/>
        </p:nvGraphicFramePr>
        <p:xfrm>
          <a:off x="6855650" y="2437400"/>
          <a:ext cx="3000000" cy="3000000"/>
        </p:xfrm>
        <a:graphic>
          <a:graphicData uri="http://schemas.openxmlformats.org/drawingml/2006/table">
            <a:tbl>
              <a:tblPr>
                <a:noFill/>
                <a:tableStyleId>{F93CFD4D-0037-4CCB-B027-2FFBB9172FF1}</a:tableStyleId>
              </a:tblPr>
              <a:tblGrid>
                <a:gridCol w="1000575"/>
                <a:gridCol w="885475"/>
              </a:tblGrid>
              <a:tr h="255200">
                <a:tc>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Cumulative Task</a:t>
                      </a:r>
                      <a:endParaRPr b="1"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AA231"/>
                    </a:solidFill>
                  </a:tcPr>
                </a:tc>
                <a:tc>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Total time</a:t>
                      </a:r>
                      <a:endParaRPr b="1"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AA231"/>
                    </a:solidFill>
                  </a:tcPr>
                </a:tc>
              </a:tr>
              <a:tr h="1403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Laying floor</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1:34</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r>
              <a:tr h="168425">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Moving supplies</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Calibri"/>
                          <a:ea typeface="Calibri"/>
                          <a:cs typeface="Calibri"/>
                          <a:sym typeface="Calibri"/>
                        </a:rPr>
                        <a:t>0:21</a:t>
                      </a:r>
                      <a:endParaRPr sz="1000">
                        <a:latin typeface="Calibri"/>
                        <a:ea typeface="Calibri"/>
                        <a:cs typeface="Calibri"/>
                        <a:sym typeface="Calibri"/>
                      </a:endParaRPr>
                    </a:p>
                  </a:txBody>
                  <a:tcPr marT="19050" marB="19050" marR="28575" marL="28575" anchor="b">
                    <a:lnL cap="flat" cmpd="sng" w="19050">
                      <a:solidFill>
                        <a:srgbClr val="FF8F08"/>
                      </a:solidFill>
                      <a:prstDash val="solid"/>
                      <a:round/>
                      <a:headEnd len="sm" w="sm" type="none"/>
                      <a:tailEnd len="sm" w="sm" type="none"/>
                    </a:lnL>
                    <a:lnR cap="flat" cmpd="sng" w="19050">
                      <a:solidFill>
                        <a:srgbClr val="FF8F08"/>
                      </a:solidFill>
                      <a:prstDash val="solid"/>
                      <a:round/>
                      <a:headEnd len="sm" w="sm" type="none"/>
                      <a:tailEnd len="sm" w="sm" type="none"/>
                    </a:lnR>
                    <a:lnT cap="flat" cmpd="sng" w="19050">
                      <a:solidFill>
                        <a:srgbClr val="FF8F08"/>
                      </a:solidFill>
                      <a:prstDash val="solid"/>
                      <a:round/>
                      <a:headEnd len="sm" w="sm" type="none"/>
                      <a:tailEnd len="sm" w="sm" type="none"/>
                    </a:lnT>
                    <a:lnB cap="flat" cmpd="sng" w="19050">
                      <a:solidFill>
                        <a:srgbClr val="FF8F08"/>
                      </a:solidFill>
                      <a:prstDash val="solid"/>
                      <a:round/>
                      <a:headEnd len="sm" w="sm" type="none"/>
                      <a:tailEnd len="sm" w="sm" type="none"/>
                    </a:lnB>
                    <a:solidFill>
                      <a:srgbClr val="FCE5CD"/>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59" name="Shape 159"/>
        <p:cNvGrpSpPr/>
        <p:nvPr/>
      </p:nvGrpSpPr>
      <p:grpSpPr>
        <a:xfrm>
          <a:off x="0" y="0"/>
          <a:ext cx="0" cy="0"/>
          <a:chOff x="0" y="0"/>
          <a:chExt cx="0" cy="0"/>
        </a:xfrm>
      </p:grpSpPr>
      <p:pic>
        <p:nvPicPr>
          <p:cNvPr id="160" name="Google Shape;160;p20"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161" name="Google Shape;161;p20"/>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High Bay Lights</a:t>
            </a:r>
            <a:endParaRPr b="1">
              <a:solidFill>
                <a:srgbClr val="143A61"/>
              </a:solidFill>
              <a:latin typeface="Calibri"/>
              <a:ea typeface="Calibri"/>
              <a:cs typeface="Calibri"/>
              <a:sym typeface="Calibri"/>
            </a:endParaRPr>
          </a:p>
        </p:txBody>
      </p:sp>
      <p:cxnSp>
        <p:nvCxnSpPr>
          <p:cNvPr id="162" name="Google Shape;162;p20"/>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sp>
        <p:nvSpPr>
          <p:cNvPr id="163" name="Google Shape;163;p20"/>
          <p:cNvSpPr txBox="1"/>
          <p:nvPr/>
        </p:nvSpPr>
        <p:spPr>
          <a:xfrm>
            <a:off x="457188" y="1147413"/>
            <a:ext cx="4428600" cy="101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500">
                <a:solidFill>
                  <a:srgbClr val="1155CC"/>
                </a:solidFill>
                <a:latin typeface="Calibri"/>
                <a:ea typeface="Calibri"/>
                <a:cs typeface="Calibri"/>
                <a:sym typeface="Calibri"/>
              </a:rPr>
              <a:t>Each light takes 30 mins to assemble, adding labor costs and requiring separate connectors</a:t>
            </a:r>
            <a:r>
              <a:rPr lang="en" sz="1500">
                <a:solidFill>
                  <a:srgbClr val="1155CC"/>
                </a:solidFill>
                <a:latin typeface="Calibri"/>
                <a:ea typeface="Calibri"/>
                <a:cs typeface="Calibri"/>
                <a:sym typeface="Calibri"/>
              </a:rPr>
              <a:t>.</a:t>
            </a:r>
            <a:endParaRPr sz="1500">
              <a:solidFill>
                <a:srgbClr val="1155CC"/>
              </a:solidFill>
              <a:latin typeface="Calibri"/>
              <a:ea typeface="Calibri"/>
              <a:cs typeface="Calibri"/>
              <a:sym typeface="Calibri"/>
            </a:endParaRPr>
          </a:p>
          <a:p>
            <a:pPr indent="0" lvl="0" marL="0" rtl="0" algn="l">
              <a:lnSpc>
                <a:spcPct val="115000"/>
              </a:lnSpc>
              <a:spcBef>
                <a:spcPts val="1200"/>
              </a:spcBef>
              <a:spcAft>
                <a:spcPts val="0"/>
              </a:spcAft>
              <a:buNone/>
            </a:pPr>
            <a:r>
              <a:t/>
            </a:r>
            <a:endParaRPr sz="1300">
              <a:latin typeface="Georgia"/>
              <a:ea typeface="Georgia"/>
              <a:cs typeface="Georgia"/>
              <a:sym typeface="Georgi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graphicFrame>
        <p:nvGraphicFramePr>
          <p:cNvPr id="164" name="Google Shape;164;p20"/>
          <p:cNvGraphicFramePr/>
          <p:nvPr/>
        </p:nvGraphicFramePr>
        <p:xfrm>
          <a:off x="501200" y="1910975"/>
          <a:ext cx="3000000" cy="3000000"/>
        </p:xfrm>
        <a:graphic>
          <a:graphicData uri="http://schemas.openxmlformats.org/drawingml/2006/table">
            <a:tbl>
              <a:tblPr>
                <a:noFill/>
                <a:tableStyleId>{F93CFD4D-0037-4CCB-B027-2FFBB9172FF1}</a:tableStyleId>
              </a:tblPr>
              <a:tblGrid>
                <a:gridCol w="710625"/>
                <a:gridCol w="794250"/>
                <a:gridCol w="1992600"/>
                <a:gridCol w="696725"/>
              </a:tblGrid>
              <a:tr h="333375">
                <a:tc>
                  <a:txBody>
                    <a:bodyPr/>
                    <a:lstStyle/>
                    <a:p>
                      <a:pPr indent="0" lvl="0" marL="0" rtl="0" algn="l">
                        <a:lnSpc>
                          <a:spcPct val="115000"/>
                        </a:lnSpc>
                        <a:spcBef>
                          <a:spcPts val="0"/>
                        </a:spcBef>
                        <a:spcAft>
                          <a:spcPts val="0"/>
                        </a:spcAft>
                        <a:buNone/>
                      </a:pPr>
                      <a:r>
                        <a:rPr b="1" lang="en" sz="1000">
                          <a:solidFill>
                            <a:schemeClr val="lt1"/>
                          </a:solidFill>
                          <a:latin typeface="Calibri"/>
                          <a:ea typeface="Calibri"/>
                          <a:cs typeface="Calibri"/>
                          <a:sym typeface="Calibri"/>
                        </a:rPr>
                        <a:t>Time to Complete</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20124D"/>
                      </a:solidFill>
                      <a:prstDash val="solid"/>
                      <a:round/>
                      <a:headEnd len="sm" w="sm" type="none"/>
                      <a:tailEnd len="sm" w="sm" type="none"/>
                    </a:lnL>
                    <a:lnR cap="flat" cmpd="sng" w="19050">
                      <a:solidFill>
                        <a:srgbClr val="20124D"/>
                      </a:solidFill>
                      <a:prstDash val="solid"/>
                      <a:round/>
                      <a:headEnd len="sm" w="sm" type="none"/>
                      <a:tailEnd len="sm" w="sm" type="none"/>
                    </a:lnR>
                    <a:lnT cap="flat" cmpd="sng" w="19050">
                      <a:solidFill>
                        <a:srgbClr val="20124D"/>
                      </a:solidFill>
                      <a:prstDash val="solid"/>
                      <a:round/>
                      <a:headEnd len="sm" w="sm" type="none"/>
                      <a:tailEnd len="sm" w="sm" type="none"/>
                    </a:lnT>
                    <a:lnB cap="flat" cmpd="sng" w="19050">
                      <a:solidFill>
                        <a:srgbClr val="20124D"/>
                      </a:solidFill>
                      <a:prstDash val="solid"/>
                      <a:round/>
                      <a:headEnd len="sm" w="sm" type="none"/>
                      <a:tailEnd len="sm" w="sm" type="none"/>
                    </a:lnB>
                    <a:solidFill>
                      <a:srgbClr val="1C4587"/>
                    </a:solidFill>
                  </a:tcPr>
                </a:tc>
                <a:tc>
                  <a:txBody>
                    <a:bodyPr/>
                    <a:lstStyle/>
                    <a:p>
                      <a:pPr indent="0" lvl="0" marL="0" rtl="0" algn="l">
                        <a:lnSpc>
                          <a:spcPct val="115000"/>
                        </a:lnSpc>
                        <a:spcBef>
                          <a:spcPts val="0"/>
                        </a:spcBef>
                        <a:spcAft>
                          <a:spcPts val="0"/>
                        </a:spcAft>
                        <a:buNone/>
                      </a:pPr>
                      <a:r>
                        <a:rPr b="1" lang="en" sz="1000">
                          <a:solidFill>
                            <a:schemeClr val="lt1"/>
                          </a:solidFill>
                          <a:latin typeface="Calibri"/>
                          <a:ea typeface="Calibri"/>
                          <a:cs typeface="Calibri"/>
                          <a:sym typeface="Calibri"/>
                        </a:rPr>
                        <a:t>Labor Rate</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20124D"/>
                      </a:solidFill>
                      <a:prstDash val="solid"/>
                      <a:round/>
                      <a:headEnd len="sm" w="sm" type="none"/>
                      <a:tailEnd len="sm" w="sm" type="none"/>
                    </a:lnL>
                    <a:lnR cap="flat" cmpd="sng" w="19050">
                      <a:solidFill>
                        <a:srgbClr val="20124D"/>
                      </a:solidFill>
                      <a:prstDash val="solid"/>
                      <a:round/>
                      <a:headEnd len="sm" w="sm" type="none"/>
                      <a:tailEnd len="sm" w="sm" type="none"/>
                    </a:lnR>
                    <a:lnT cap="flat" cmpd="sng" w="19050">
                      <a:solidFill>
                        <a:srgbClr val="20124D"/>
                      </a:solidFill>
                      <a:prstDash val="solid"/>
                      <a:round/>
                      <a:headEnd len="sm" w="sm" type="none"/>
                      <a:tailEnd len="sm" w="sm" type="none"/>
                    </a:lnT>
                    <a:lnB cap="flat" cmpd="sng" w="19050">
                      <a:solidFill>
                        <a:srgbClr val="20124D"/>
                      </a:solidFill>
                      <a:prstDash val="solid"/>
                      <a:round/>
                      <a:headEnd len="sm" w="sm" type="none"/>
                      <a:tailEnd len="sm" w="sm" type="none"/>
                    </a:lnB>
                    <a:solidFill>
                      <a:srgbClr val="1C4587"/>
                    </a:solidFill>
                  </a:tcPr>
                </a:tc>
                <a:tc>
                  <a:txBody>
                    <a:bodyPr/>
                    <a:lstStyle/>
                    <a:p>
                      <a:pPr indent="0" lvl="0" marL="0" rtl="0" algn="l">
                        <a:lnSpc>
                          <a:spcPct val="115000"/>
                        </a:lnSpc>
                        <a:spcBef>
                          <a:spcPts val="0"/>
                        </a:spcBef>
                        <a:spcAft>
                          <a:spcPts val="0"/>
                        </a:spcAft>
                        <a:buNone/>
                      </a:pPr>
                      <a:r>
                        <a:rPr b="1" lang="en" sz="1000">
                          <a:solidFill>
                            <a:schemeClr val="lt1"/>
                          </a:solidFill>
                          <a:latin typeface="Calibri"/>
                          <a:ea typeface="Calibri"/>
                          <a:cs typeface="Calibri"/>
                          <a:sym typeface="Calibri"/>
                        </a:rPr>
                        <a:t>Labor Cost per Light</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20124D"/>
                      </a:solidFill>
                      <a:prstDash val="solid"/>
                      <a:round/>
                      <a:headEnd len="sm" w="sm" type="none"/>
                      <a:tailEnd len="sm" w="sm" type="none"/>
                    </a:lnL>
                    <a:lnR cap="flat" cmpd="sng" w="19050">
                      <a:solidFill>
                        <a:srgbClr val="20124D"/>
                      </a:solidFill>
                      <a:prstDash val="solid"/>
                      <a:round/>
                      <a:headEnd len="sm" w="sm" type="none"/>
                      <a:tailEnd len="sm" w="sm" type="none"/>
                    </a:lnR>
                    <a:lnT cap="flat" cmpd="sng" w="19050">
                      <a:solidFill>
                        <a:srgbClr val="20124D"/>
                      </a:solidFill>
                      <a:prstDash val="solid"/>
                      <a:round/>
                      <a:headEnd len="sm" w="sm" type="none"/>
                      <a:tailEnd len="sm" w="sm" type="none"/>
                    </a:lnT>
                    <a:lnB cap="flat" cmpd="sng" w="19050">
                      <a:solidFill>
                        <a:srgbClr val="20124D"/>
                      </a:solidFill>
                      <a:prstDash val="solid"/>
                      <a:round/>
                      <a:headEnd len="sm" w="sm" type="none"/>
                      <a:tailEnd len="sm" w="sm" type="none"/>
                    </a:lnB>
                    <a:solidFill>
                      <a:srgbClr val="1C4587"/>
                    </a:solidFill>
                  </a:tcPr>
                </a:tc>
                <a:tc>
                  <a:txBody>
                    <a:bodyPr/>
                    <a:lstStyle/>
                    <a:p>
                      <a:pPr indent="0" lvl="0" marL="0" rtl="0" algn="l">
                        <a:lnSpc>
                          <a:spcPct val="115000"/>
                        </a:lnSpc>
                        <a:spcBef>
                          <a:spcPts val="0"/>
                        </a:spcBef>
                        <a:spcAft>
                          <a:spcPts val="0"/>
                        </a:spcAft>
                        <a:buNone/>
                      </a:pPr>
                      <a:r>
                        <a:rPr b="1" lang="en" sz="1000">
                          <a:solidFill>
                            <a:schemeClr val="lt1"/>
                          </a:solidFill>
                          <a:latin typeface="Calibri"/>
                          <a:ea typeface="Calibri"/>
                          <a:cs typeface="Calibri"/>
                          <a:sym typeface="Calibri"/>
                        </a:rPr>
                        <a:t>Labor Cost for RP</a:t>
                      </a:r>
                      <a:endParaRPr b="1" sz="1000">
                        <a:solidFill>
                          <a:schemeClr val="lt1"/>
                        </a:solidFill>
                        <a:latin typeface="Calibri"/>
                        <a:ea typeface="Calibri"/>
                        <a:cs typeface="Calibri"/>
                        <a:sym typeface="Calibri"/>
                      </a:endParaRPr>
                    </a:p>
                  </a:txBody>
                  <a:tcPr marT="19050" marB="19050" marR="28575" marL="28575" anchor="b">
                    <a:lnL cap="flat" cmpd="sng" w="19050">
                      <a:solidFill>
                        <a:srgbClr val="20124D"/>
                      </a:solidFill>
                      <a:prstDash val="solid"/>
                      <a:round/>
                      <a:headEnd len="sm" w="sm" type="none"/>
                      <a:tailEnd len="sm" w="sm" type="none"/>
                    </a:lnL>
                    <a:lnR cap="flat" cmpd="sng" w="19050">
                      <a:solidFill>
                        <a:srgbClr val="20124D"/>
                      </a:solidFill>
                      <a:prstDash val="solid"/>
                      <a:round/>
                      <a:headEnd len="sm" w="sm" type="none"/>
                      <a:tailEnd len="sm" w="sm" type="none"/>
                    </a:lnR>
                    <a:lnT cap="flat" cmpd="sng" w="19050">
                      <a:solidFill>
                        <a:srgbClr val="20124D"/>
                      </a:solidFill>
                      <a:prstDash val="solid"/>
                      <a:round/>
                      <a:headEnd len="sm" w="sm" type="none"/>
                      <a:tailEnd len="sm" w="sm" type="none"/>
                    </a:lnT>
                    <a:lnB cap="flat" cmpd="sng" w="19050">
                      <a:solidFill>
                        <a:srgbClr val="20124D"/>
                      </a:solidFill>
                      <a:prstDash val="solid"/>
                      <a:round/>
                      <a:headEnd len="sm" w="sm" type="none"/>
                      <a:tailEnd len="sm" w="sm" type="none"/>
                    </a:lnB>
                    <a:solidFill>
                      <a:srgbClr val="1C4587"/>
                    </a:solidFill>
                  </a:tcPr>
                </a:tc>
              </a:tr>
              <a:tr h="200025">
                <a:tc>
                  <a:txBody>
                    <a:bodyPr/>
                    <a:lstStyle/>
                    <a:p>
                      <a:pPr indent="0" lvl="0" marL="0" rtl="0" algn="r">
                        <a:lnSpc>
                          <a:spcPct val="115000"/>
                        </a:lnSpc>
                        <a:spcBef>
                          <a:spcPts val="0"/>
                        </a:spcBef>
                        <a:spcAft>
                          <a:spcPts val="0"/>
                        </a:spcAft>
                        <a:buNone/>
                      </a:pPr>
                      <a:r>
                        <a:rPr lang="en" sz="1000">
                          <a:solidFill>
                            <a:schemeClr val="lt1"/>
                          </a:solidFill>
                          <a:latin typeface="Calibri"/>
                          <a:ea typeface="Calibri"/>
                          <a:cs typeface="Calibri"/>
                          <a:sym typeface="Calibri"/>
                        </a:rPr>
                        <a:t>0:32:29</a:t>
                      </a:r>
                      <a:endParaRPr sz="1000">
                        <a:solidFill>
                          <a:schemeClr val="lt1"/>
                        </a:solidFill>
                        <a:latin typeface="Calibri"/>
                        <a:ea typeface="Calibri"/>
                        <a:cs typeface="Calibri"/>
                        <a:sym typeface="Calibri"/>
                      </a:endParaRPr>
                    </a:p>
                  </a:txBody>
                  <a:tcPr marT="19050" marB="19050" marR="28575" marL="28575" anchor="b">
                    <a:lnL cap="flat" cmpd="sng" w="19050">
                      <a:solidFill>
                        <a:srgbClr val="20124D"/>
                      </a:solidFill>
                      <a:prstDash val="solid"/>
                      <a:round/>
                      <a:headEnd len="sm" w="sm" type="none"/>
                      <a:tailEnd len="sm" w="sm" type="none"/>
                    </a:lnL>
                    <a:lnR cap="flat" cmpd="sng" w="19050">
                      <a:solidFill>
                        <a:srgbClr val="20124D"/>
                      </a:solidFill>
                      <a:prstDash val="solid"/>
                      <a:round/>
                      <a:headEnd len="sm" w="sm" type="none"/>
                      <a:tailEnd len="sm" w="sm" type="none"/>
                    </a:lnR>
                    <a:lnT cap="flat" cmpd="sng" w="19050">
                      <a:solidFill>
                        <a:srgbClr val="20124D"/>
                      </a:solidFill>
                      <a:prstDash val="solid"/>
                      <a:round/>
                      <a:headEnd len="sm" w="sm" type="none"/>
                      <a:tailEnd len="sm" w="sm" type="none"/>
                    </a:lnT>
                    <a:lnB cap="flat" cmpd="sng" w="19050">
                      <a:solidFill>
                        <a:srgbClr val="20124D"/>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000">
                          <a:solidFill>
                            <a:schemeClr val="lt1"/>
                          </a:solidFill>
                          <a:latin typeface="Calibri"/>
                          <a:ea typeface="Calibri"/>
                          <a:cs typeface="Calibri"/>
                          <a:sym typeface="Calibri"/>
                        </a:rPr>
                        <a:t>$85.00</a:t>
                      </a:r>
                      <a:endParaRPr sz="1000">
                        <a:solidFill>
                          <a:schemeClr val="lt1"/>
                        </a:solidFill>
                        <a:latin typeface="Calibri"/>
                        <a:ea typeface="Calibri"/>
                        <a:cs typeface="Calibri"/>
                        <a:sym typeface="Calibri"/>
                      </a:endParaRPr>
                    </a:p>
                  </a:txBody>
                  <a:tcPr marT="19050" marB="19050" marR="28575" marL="28575" anchor="b">
                    <a:lnL cap="flat" cmpd="sng" w="19050">
                      <a:solidFill>
                        <a:srgbClr val="20124D"/>
                      </a:solidFill>
                      <a:prstDash val="solid"/>
                      <a:round/>
                      <a:headEnd len="sm" w="sm" type="none"/>
                      <a:tailEnd len="sm" w="sm" type="none"/>
                    </a:lnL>
                    <a:lnR cap="flat" cmpd="sng" w="19050">
                      <a:solidFill>
                        <a:srgbClr val="20124D"/>
                      </a:solidFill>
                      <a:prstDash val="solid"/>
                      <a:round/>
                      <a:headEnd len="sm" w="sm" type="none"/>
                      <a:tailEnd len="sm" w="sm" type="none"/>
                    </a:lnR>
                    <a:lnT cap="flat" cmpd="sng" w="19050">
                      <a:solidFill>
                        <a:srgbClr val="20124D"/>
                      </a:solidFill>
                      <a:prstDash val="solid"/>
                      <a:round/>
                      <a:headEnd len="sm" w="sm" type="none"/>
                      <a:tailEnd len="sm" w="sm" type="none"/>
                    </a:lnT>
                    <a:lnB cap="flat" cmpd="sng" w="19050">
                      <a:solidFill>
                        <a:srgbClr val="20124D"/>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000">
                          <a:solidFill>
                            <a:schemeClr val="lt1"/>
                          </a:solidFill>
                          <a:latin typeface="Calibri"/>
                          <a:ea typeface="Calibri"/>
                          <a:cs typeface="Calibri"/>
                          <a:sym typeface="Calibri"/>
                        </a:rPr>
                        <a:t>$46.02</a:t>
                      </a:r>
                      <a:endParaRPr sz="1000">
                        <a:solidFill>
                          <a:schemeClr val="lt1"/>
                        </a:solidFill>
                        <a:latin typeface="Calibri"/>
                        <a:ea typeface="Calibri"/>
                        <a:cs typeface="Calibri"/>
                        <a:sym typeface="Calibri"/>
                      </a:endParaRPr>
                    </a:p>
                  </a:txBody>
                  <a:tcPr marT="19050" marB="19050" marR="28575" marL="28575" anchor="b">
                    <a:lnL cap="flat" cmpd="sng" w="19050">
                      <a:solidFill>
                        <a:srgbClr val="20124D"/>
                      </a:solidFill>
                      <a:prstDash val="solid"/>
                      <a:round/>
                      <a:headEnd len="sm" w="sm" type="none"/>
                      <a:tailEnd len="sm" w="sm" type="none"/>
                    </a:lnL>
                    <a:lnR cap="flat" cmpd="sng" w="19050">
                      <a:solidFill>
                        <a:srgbClr val="20124D"/>
                      </a:solidFill>
                      <a:prstDash val="solid"/>
                      <a:round/>
                      <a:headEnd len="sm" w="sm" type="none"/>
                      <a:tailEnd len="sm" w="sm" type="none"/>
                    </a:lnR>
                    <a:lnT cap="flat" cmpd="sng" w="19050">
                      <a:solidFill>
                        <a:srgbClr val="20124D"/>
                      </a:solidFill>
                      <a:prstDash val="solid"/>
                      <a:round/>
                      <a:headEnd len="sm" w="sm" type="none"/>
                      <a:tailEnd len="sm" w="sm" type="none"/>
                    </a:lnT>
                    <a:lnB cap="flat" cmpd="sng" w="19050">
                      <a:solidFill>
                        <a:srgbClr val="20124D"/>
                      </a:solidFill>
                      <a:prstDash val="solid"/>
                      <a:round/>
                      <a:headEnd len="sm" w="sm" type="none"/>
                      <a:tailEnd len="sm" w="sm" type="none"/>
                    </a:lnB>
                    <a:solidFill>
                      <a:srgbClr val="A4C2F4"/>
                    </a:solidFill>
                  </a:tcPr>
                </a:tc>
                <a:tc>
                  <a:txBody>
                    <a:bodyPr/>
                    <a:lstStyle/>
                    <a:p>
                      <a:pPr indent="0" lvl="0" marL="0" rtl="0" algn="r">
                        <a:lnSpc>
                          <a:spcPct val="115000"/>
                        </a:lnSpc>
                        <a:spcBef>
                          <a:spcPts val="0"/>
                        </a:spcBef>
                        <a:spcAft>
                          <a:spcPts val="0"/>
                        </a:spcAft>
                        <a:buNone/>
                      </a:pPr>
                      <a:r>
                        <a:rPr lang="en" sz="1000">
                          <a:solidFill>
                            <a:schemeClr val="lt1"/>
                          </a:solidFill>
                          <a:latin typeface="Calibri"/>
                          <a:ea typeface="Calibri"/>
                          <a:cs typeface="Calibri"/>
                          <a:sym typeface="Calibri"/>
                        </a:rPr>
                        <a:t>$4,463.75</a:t>
                      </a:r>
                      <a:endParaRPr sz="1000">
                        <a:solidFill>
                          <a:schemeClr val="lt1"/>
                        </a:solidFill>
                        <a:latin typeface="Calibri"/>
                        <a:ea typeface="Calibri"/>
                        <a:cs typeface="Calibri"/>
                        <a:sym typeface="Calibri"/>
                      </a:endParaRPr>
                    </a:p>
                  </a:txBody>
                  <a:tcPr marT="19050" marB="19050" marR="28575" marL="28575" anchor="b">
                    <a:lnL cap="flat" cmpd="sng" w="19050">
                      <a:solidFill>
                        <a:srgbClr val="20124D"/>
                      </a:solidFill>
                      <a:prstDash val="solid"/>
                      <a:round/>
                      <a:headEnd len="sm" w="sm" type="none"/>
                      <a:tailEnd len="sm" w="sm" type="none"/>
                    </a:lnL>
                    <a:lnR cap="flat" cmpd="sng" w="19050">
                      <a:solidFill>
                        <a:srgbClr val="20124D"/>
                      </a:solidFill>
                      <a:prstDash val="solid"/>
                      <a:round/>
                      <a:headEnd len="sm" w="sm" type="none"/>
                      <a:tailEnd len="sm" w="sm" type="none"/>
                    </a:lnR>
                    <a:lnT cap="flat" cmpd="sng" w="19050">
                      <a:solidFill>
                        <a:srgbClr val="20124D"/>
                      </a:solidFill>
                      <a:prstDash val="solid"/>
                      <a:round/>
                      <a:headEnd len="sm" w="sm" type="none"/>
                      <a:tailEnd len="sm" w="sm" type="none"/>
                    </a:lnT>
                    <a:lnB cap="flat" cmpd="sng" w="19050">
                      <a:solidFill>
                        <a:srgbClr val="20124D"/>
                      </a:solidFill>
                      <a:prstDash val="solid"/>
                      <a:round/>
                      <a:headEnd len="sm" w="sm" type="none"/>
                      <a:tailEnd len="sm" w="sm" type="none"/>
                    </a:lnB>
                    <a:solidFill>
                      <a:srgbClr val="A4C2F4"/>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68" name="Shape 168"/>
        <p:cNvGrpSpPr/>
        <p:nvPr/>
      </p:nvGrpSpPr>
      <p:grpSpPr>
        <a:xfrm>
          <a:off x="0" y="0"/>
          <a:ext cx="0" cy="0"/>
          <a:chOff x="0" y="0"/>
          <a:chExt cx="0" cy="0"/>
        </a:xfrm>
      </p:grpSpPr>
      <p:pic>
        <p:nvPicPr>
          <p:cNvPr id="169" name="Google Shape;169;p21"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170" name="Google Shape;170;p21"/>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Extra Cove Base</a:t>
            </a:r>
            <a:endParaRPr b="1">
              <a:solidFill>
                <a:srgbClr val="143A61"/>
              </a:solidFill>
              <a:latin typeface="Calibri"/>
              <a:ea typeface="Calibri"/>
              <a:cs typeface="Calibri"/>
              <a:sym typeface="Calibri"/>
            </a:endParaRPr>
          </a:p>
        </p:txBody>
      </p:sp>
      <p:cxnSp>
        <p:nvCxnSpPr>
          <p:cNvPr id="171" name="Google Shape;171;p21"/>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sp>
        <p:nvSpPr>
          <p:cNvPr id="172" name="Google Shape;172;p21"/>
          <p:cNvSpPr txBox="1"/>
          <p:nvPr/>
        </p:nvSpPr>
        <p:spPr>
          <a:xfrm>
            <a:off x="457188" y="1147413"/>
            <a:ext cx="4428600" cy="101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500">
                <a:solidFill>
                  <a:srgbClr val="1155CC"/>
                </a:solidFill>
                <a:latin typeface="Calibri"/>
                <a:ea typeface="Calibri"/>
                <a:cs typeface="Calibri"/>
                <a:sym typeface="Calibri"/>
              </a:rPr>
              <a:t>56 additional boxes were shipped to Royal Point.</a:t>
            </a:r>
            <a:endParaRPr sz="1500">
              <a:solidFill>
                <a:srgbClr val="1155CC"/>
              </a:solidFill>
              <a:latin typeface="Calibri"/>
              <a:ea typeface="Calibri"/>
              <a:cs typeface="Calibri"/>
              <a:sym typeface="Calibri"/>
            </a:endParaRPr>
          </a:p>
          <a:p>
            <a:pPr indent="0" lvl="0" marL="0" rtl="0" algn="l">
              <a:lnSpc>
                <a:spcPct val="115000"/>
              </a:lnSpc>
              <a:spcBef>
                <a:spcPts val="1200"/>
              </a:spcBef>
              <a:spcAft>
                <a:spcPts val="0"/>
              </a:spcAft>
              <a:buNone/>
            </a:pPr>
            <a:r>
              <a:t/>
            </a:r>
            <a:endParaRPr sz="1300">
              <a:latin typeface="Georgia"/>
              <a:ea typeface="Georgia"/>
              <a:cs typeface="Georgia"/>
              <a:sym typeface="Georgi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pic>
        <p:nvPicPr>
          <p:cNvPr id="173" name="Google Shape;173;p21" title="cove base.jpg"/>
          <p:cNvPicPr preferRelativeResize="0"/>
          <p:nvPr/>
        </p:nvPicPr>
        <p:blipFill rotWithShape="1">
          <a:blip r:embed="rId4">
            <a:alphaModFix/>
          </a:blip>
          <a:srcRect b="24655" l="0" r="0" t="19788"/>
          <a:stretch/>
        </p:blipFill>
        <p:spPr>
          <a:xfrm>
            <a:off x="3323925" y="2799475"/>
            <a:ext cx="2714400" cy="2010706"/>
          </a:xfrm>
          <a:prstGeom prst="rect">
            <a:avLst/>
          </a:prstGeom>
          <a:noFill/>
          <a:ln cap="flat" cmpd="sng" w="28575">
            <a:solidFill>
              <a:srgbClr val="4A86E8"/>
            </a:solidFill>
            <a:prstDash val="solid"/>
            <a:round/>
            <a:headEnd len="sm" w="sm" type="none"/>
            <a:tailEnd len="sm" w="sm" type="none"/>
          </a:ln>
        </p:spPr>
      </p:pic>
      <p:pic>
        <p:nvPicPr>
          <p:cNvPr id="174" name="Google Shape;174;p21"/>
          <p:cNvPicPr preferRelativeResize="0"/>
          <p:nvPr/>
        </p:nvPicPr>
        <p:blipFill>
          <a:blip r:embed="rId5">
            <a:alphaModFix/>
          </a:blip>
          <a:stretch>
            <a:fillRect/>
          </a:stretch>
        </p:blipFill>
        <p:spPr>
          <a:xfrm>
            <a:off x="6182275" y="1319500"/>
            <a:ext cx="2655076" cy="3540101"/>
          </a:xfrm>
          <a:prstGeom prst="rect">
            <a:avLst/>
          </a:prstGeom>
          <a:noFill/>
          <a:ln cap="flat" cmpd="sng" w="28575">
            <a:solidFill>
              <a:srgbClr val="4A86E8"/>
            </a:solidFill>
            <a:prstDash val="solid"/>
            <a:round/>
            <a:headEnd len="sm" w="sm" type="none"/>
            <a:tailEnd len="sm" w="sm" type="none"/>
          </a:ln>
        </p:spPr>
      </p:pic>
      <p:sp>
        <p:nvSpPr>
          <p:cNvPr id="175" name="Google Shape;175;p21"/>
          <p:cNvSpPr txBox="1"/>
          <p:nvPr/>
        </p:nvSpPr>
        <p:spPr>
          <a:xfrm>
            <a:off x="457200" y="1524300"/>
            <a:ext cx="3636900" cy="48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1500">
                <a:solidFill>
                  <a:srgbClr val="1155CC"/>
                </a:solidFill>
                <a:latin typeface="Calibri"/>
                <a:ea typeface="Calibri"/>
                <a:cs typeface="Calibri"/>
                <a:sym typeface="Calibri"/>
              </a:rPr>
              <a:t>9,184 feet of extra Cove Base</a:t>
            </a:r>
            <a:r>
              <a:rPr lang="en" sz="1500">
                <a:solidFill>
                  <a:srgbClr val="1155CC"/>
                </a:solidFill>
                <a:latin typeface="Calibri"/>
                <a:ea typeface="Calibri"/>
                <a:cs typeface="Calibri"/>
                <a:sym typeface="Calibri"/>
              </a:rPr>
              <a:t>.</a:t>
            </a:r>
            <a:endParaRPr sz="1800">
              <a:solidFill>
                <a:schemeClr val="dk2"/>
              </a:solidFill>
              <a:latin typeface="Proxima Nova"/>
              <a:ea typeface="Proxima Nova"/>
              <a:cs typeface="Proxima Nova"/>
              <a:sym typeface="Proxima Nova"/>
            </a:endParaRPr>
          </a:p>
        </p:txBody>
      </p:sp>
      <p:graphicFrame>
        <p:nvGraphicFramePr>
          <p:cNvPr id="176" name="Google Shape;176;p21"/>
          <p:cNvGraphicFramePr/>
          <p:nvPr/>
        </p:nvGraphicFramePr>
        <p:xfrm>
          <a:off x="165950" y="2981925"/>
          <a:ext cx="3000000" cy="3000000"/>
        </p:xfrm>
        <a:graphic>
          <a:graphicData uri="http://schemas.openxmlformats.org/drawingml/2006/table">
            <a:tbl>
              <a:tblPr>
                <a:noFill/>
                <a:tableStyleId>{1C6E78B1-5573-4AB0-9501-0E0BDA086AAC}</a:tableStyleId>
              </a:tblPr>
              <a:tblGrid>
                <a:gridCol w="1519575"/>
                <a:gridCol w="1494450"/>
              </a:tblGrid>
              <a:tr h="302775">
                <a:tc>
                  <a:txBody>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Task</a:t>
                      </a:r>
                      <a:endParaRPr b="1" sz="1200">
                        <a:solidFill>
                          <a:schemeClr val="lt1"/>
                        </a:solidFill>
                        <a:latin typeface="Calibri"/>
                        <a:ea typeface="Calibri"/>
                        <a:cs typeface="Calibri"/>
                        <a:sym typeface="Calibri"/>
                      </a:endParaRPr>
                    </a:p>
                  </a:txBody>
                  <a:tcPr marT="91425" marB="91425" marR="91425" marL="91425">
                    <a:lnL cap="flat" cmpd="sng" w="19050">
                      <a:solidFill>
                        <a:srgbClr val="20124D"/>
                      </a:solidFill>
                      <a:prstDash val="solid"/>
                      <a:round/>
                      <a:headEnd len="sm" w="sm" type="none"/>
                      <a:tailEnd len="sm" w="sm" type="none"/>
                    </a:lnL>
                    <a:lnR cap="flat" cmpd="sng" w="19050">
                      <a:solidFill>
                        <a:srgbClr val="20124D"/>
                      </a:solidFill>
                      <a:prstDash val="solid"/>
                      <a:round/>
                      <a:headEnd len="sm" w="sm" type="none"/>
                      <a:tailEnd len="sm" w="sm" type="none"/>
                    </a:lnR>
                    <a:lnT cap="flat" cmpd="sng" w="19050">
                      <a:solidFill>
                        <a:srgbClr val="20124D"/>
                      </a:solidFill>
                      <a:prstDash val="solid"/>
                      <a:round/>
                      <a:headEnd len="sm" w="sm" type="none"/>
                      <a:tailEnd len="sm" w="sm" type="none"/>
                    </a:lnT>
                    <a:lnB cap="flat" cmpd="sng" w="19050">
                      <a:solidFill>
                        <a:srgbClr val="20124D"/>
                      </a:solidFill>
                      <a:prstDash val="solid"/>
                      <a:round/>
                      <a:headEnd len="sm" w="sm" type="none"/>
                      <a:tailEnd len="sm" w="sm" type="none"/>
                    </a:lnB>
                    <a:solidFill>
                      <a:srgbClr val="1C4587"/>
                    </a:solidFill>
                  </a:tcPr>
                </a:tc>
                <a:tc>
                  <a:txBody>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Time</a:t>
                      </a:r>
                      <a:endParaRPr b="1" sz="1200">
                        <a:solidFill>
                          <a:schemeClr val="lt1"/>
                        </a:solidFill>
                        <a:latin typeface="Calibri"/>
                        <a:ea typeface="Calibri"/>
                        <a:cs typeface="Calibri"/>
                        <a:sym typeface="Calibri"/>
                      </a:endParaRPr>
                    </a:p>
                  </a:txBody>
                  <a:tcPr marT="91425" marB="91425" marR="91425" marL="91425">
                    <a:lnL cap="flat" cmpd="sng" w="19050">
                      <a:solidFill>
                        <a:srgbClr val="20124D"/>
                      </a:solidFill>
                      <a:prstDash val="solid"/>
                      <a:round/>
                      <a:headEnd len="sm" w="sm" type="none"/>
                      <a:tailEnd len="sm" w="sm" type="none"/>
                    </a:lnL>
                    <a:lnR cap="flat" cmpd="sng" w="19050">
                      <a:solidFill>
                        <a:srgbClr val="20124D"/>
                      </a:solidFill>
                      <a:prstDash val="solid"/>
                      <a:round/>
                      <a:headEnd len="sm" w="sm" type="none"/>
                      <a:tailEnd len="sm" w="sm" type="none"/>
                    </a:lnR>
                    <a:lnT cap="flat" cmpd="sng" w="19050">
                      <a:solidFill>
                        <a:srgbClr val="20124D"/>
                      </a:solidFill>
                      <a:prstDash val="solid"/>
                      <a:round/>
                      <a:headEnd len="sm" w="sm" type="none"/>
                      <a:tailEnd len="sm" w="sm" type="none"/>
                    </a:lnT>
                    <a:lnB cap="flat" cmpd="sng" w="19050">
                      <a:solidFill>
                        <a:srgbClr val="20124D"/>
                      </a:solidFill>
                      <a:prstDash val="solid"/>
                      <a:round/>
                      <a:headEnd len="sm" w="sm" type="none"/>
                      <a:tailEnd len="sm" w="sm" type="none"/>
                    </a:lnB>
                    <a:solidFill>
                      <a:srgbClr val="1C4587"/>
                    </a:solidFill>
                  </a:tcPr>
                </a:tc>
              </a:tr>
              <a:tr h="454150">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6/7/25 </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Drive to Centerville </a:t>
                      </a:r>
                      <a:endParaRPr sz="1200">
                        <a:solidFill>
                          <a:schemeClr val="lt1"/>
                        </a:solidFill>
                        <a:latin typeface="Calibri"/>
                        <a:ea typeface="Calibri"/>
                        <a:cs typeface="Calibri"/>
                        <a:sym typeface="Calibri"/>
                      </a:endParaRPr>
                    </a:p>
                  </a:txBody>
                  <a:tcPr marT="91425" marB="91425" marR="91425" marL="91425">
                    <a:lnL cap="flat" cmpd="sng" w="19050">
                      <a:solidFill>
                        <a:srgbClr val="20124D"/>
                      </a:solidFill>
                      <a:prstDash val="solid"/>
                      <a:round/>
                      <a:headEnd len="sm" w="sm" type="none"/>
                      <a:tailEnd len="sm" w="sm" type="none"/>
                    </a:lnL>
                    <a:lnR cap="flat" cmpd="sng" w="19050">
                      <a:solidFill>
                        <a:srgbClr val="20124D"/>
                      </a:solidFill>
                      <a:prstDash val="solid"/>
                      <a:round/>
                      <a:headEnd len="sm" w="sm" type="none"/>
                      <a:tailEnd len="sm" w="sm" type="none"/>
                    </a:lnR>
                    <a:lnT cap="flat" cmpd="sng" w="19050">
                      <a:solidFill>
                        <a:srgbClr val="20124D"/>
                      </a:solidFill>
                      <a:prstDash val="solid"/>
                      <a:round/>
                      <a:headEnd len="sm" w="sm" type="none"/>
                      <a:tailEnd len="sm" w="sm" type="none"/>
                    </a:lnT>
                    <a:lnB cap="flat" cmpd="sng" w="19050">
                      <a:solidFill>
                        <a:srgbClr val="20124D"/>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0.42.00</a:t>
                      </a:r>
                      <a:endParaRPr sz="1200">
                        <a:solidFill>
                          <a:schemeClr val="lt1"/>
                        </a:solidFill>
                        <a:latin typeface="Calibri"/>
                        <a:ea typeface="Calibri"/>
                        <a:cs typeface="Calibri"/>
                        <a:sym typeface="Calibri"/>
                      </a:endParaRPr>
                    </a:p>
                  </a:txBody>
                  <a:tcPr marT="91425" marB="91425" marR="91425" marL="91425">
                    <a:lnL cap="flat" cmpd="sng" w="19050">
                      <a:solidFill>
                        <a:srgbClr val="20124D"/>
                      </a:solidFill>
                      <a:prstDash val="solid"/>
                      <a:round/>
                      <a:headEnd len="sm" w="sm" type="none"/>
                      <a:tailEnd len="sm" w="sm" type="none"/>
                    </a:lnL>
                    <a:lnR cap="flat" cmpd="sng" w="19050">
                      <a:solidFill>
                        <a:srgbClr val="20124D"/>
                      </a:solidFill>
                      <a:prstDash val="solid"/>
                      <a:round/>
                      <a:headEnd len="sm" w="sm" type="none"/>
                      <a:tailEnd len="sm" w="sm" type="none"/>
                    </a:lnR>
                    <a:lnT cap="flat" cmpd="sng" w="19050">
                      <a:solidFill>
                        <a:srgbClr val="20124D"/>
                      </a:solidFill>
                      <a:prstDash val="solid"/>
                      <a:round/>
                      <a:headEnd len="sm" w="sm" type="none"/>
                      <a:tailEnd len="sm" w="sm" type="none"/>
                    </a:lnT>
                    <a:lnB cap="flat" cmpd="sng" w="19050">
                      <a:solidFill>
                        <a:srgbClr val="20124D"/>
                      </a:solidFill>
                      <a:prstDash val="solid"/>
                      <a:round/>
                      <a:headEnd len="sm" w="sm" type="none"/>
                      <a:tailEnd len="sm" w="sm" type="none"/>
                    </a:lnB>
                    <a:solidFill>
                      <a:srgbClr val="A4C2F4"/>
                    </a:solidFill>
                  </a:tcPr>
                </a:tc>
              </a:tr>
              <a:tr h="328950">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 Centerville </a:t>
                      </a:r>
                      <a:endParaRPr sz="1200">
                        <a:solidFill>
                          <a:schemeClr val="lt1"/>
                        </a:solidFill>
                        <a:latin typeface="Calibri"/>
                        <a:ea typeface="Calibri"/>
                        <a:cs typeface="Calibri"/>
                        <a:sym typeface="Calibri"/>
                      </a:endParaRPr>
                    </a:p>
                  </a:txBody>
                  <a:tcPr marT="91425" marB="91425" marR="91425" marL="91425">
                    <a:lnL cap="flat" cmpd="sng" w="19050">
                      <a:solidFill>
                        <a:srgbClr val="20124D"/>
                      </a:solidFill>
                      <a:prstDash val="solid"/>
                      <a:round/>
                      <a:headEnd len="sm" w="sm" type="none"/>
                      <a:tailEnd len="sm" w="sm" type="none"/>
                    </a:lnL>
                    <a:lnR cap="flat" cmpd="sng" w="19050">
                      <a:solidFill>
                        <a:srgbClr val="20124D"/>
                      </a:solidFill>
                      <a:prstDash val="solid"/>
                      <a:round/>
                      <a:headEnd len="sm" w="sm" type="none"/>
                      <a:tailEnd len="sm" w="sm" type="none"/>
                    </a:lnR>
                    <a:lnT cap="flat" cmpd="sng" w="19050">
                      <a:solidFill>
                        <a:srgbClr val="20124D"/>
                      </a:solidFill>
                      <a:prstDash val="solid"/>
                      <a:round/>
                      <a:headEnd len="sm" w="sm" type="none"/>
                      <a:tailEnd len="sm" w="sm" type="none"/>
                    </a:lnT>
                    <a:lnB cap="flat" cmpd="sng" w="19050">
                      <a:solidFill>
                        <a:srgbClr val="20124D"/>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0.15.00</a:t>
                      </a:r>
                      <a:endParaRPr sz="1200">
                        <a:solidFill>
                          <a:schemeClr val="lt1"/>
                        </a:solidFill>
                        <a:latin typeface="Calibri"/>
                        <a:ea typeface="Calibri"/>
                        <a:cs typeface="Calibri"/>
                        <a:sym typeface="Calibri"/>
                      </a:endParaRPr>
                    </a:p>
                  </a:txBody>
                  <a:tcPr marT="91425" marB="91425" marR="91425" marL="91425">
                    <a:lnL cap="flat" cmpd="sng" w="19050">
                      <a:solidFill>
                        <a:srgbClr val="20124D"/>
                      </a:solidFill>
                      <a:prstDash val="solid"/>
                      <a:round/>
                      <a:headEnd len="sm" w="sm" type="none"/>
                      <a:tailEnd len="sm" w="sm" type="none"/>
                    </a:lnL>
                    <a:lnR cap="flat" cmpd="sng" w="19050">
                      <a:solidFill>
                        <a:srgbClr val="20124D"/>
                      </a:solidFill>
                      <a:prstDash val="solid"/>
                      <a:round/>
                      <a:headEnd len="sm" w="sm" type="none"/>
                      <a:tailEnd len="sm" w="sm" type="none"/>
                    </a:lnR>
                    <a:lnT cap="flat" cmpd="sng" w="19050">
                      <a:solidFill>
                        <a:srgbClr val="20124D"/>
                      </a:solidFill>
                      <a:prstDash val="solid"/>
                      <a:round/>
                      <a:headEnd len="sm" w="sm" type="none"/>
                      <a:tailEnd len="sm" w="sm" type="none"/>
                    </a:lnT>
                    <a:lnB cap="flat" cmpd="sng" w="19050">
                      <a:solidFill>
                        <a:srgbClr val="20124D"/>
                      </a:solidFill>
                      <a:prstDash val="solid"/>
                      <a:round/>
                      <a:headEnd len="sm" w="sm" type="none"/>
                      <a:tailEnd len="sm" w="sm" type="none"/>
                    </a:lnB>
                    <a:solidFill>
                      <a:srgbClr val="A4C2F4"/>
                    </a:solidFill>
                  </a:tcPr>
                </a:tc>
              </a:tr>
              <a:tr h="328950">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Drive back to RP</a:t>
                      </a:r>
                      <a:endParaRPr sz="1200">
                        <a:solidFill>
                          <a:schemeClr val="lt1"/>
                        </a:solidFill>
                        <a:latin typeface="Calibri"/>
                        <a:ea typeface="Calibri"/>
                        <a:cs typeface="Calibri"/>
                        <a:sym typeface="Calibri"/>
                      </a:endParaRPr>
                    </a:p>
                  </a:txBody>
                  <a:tcPr marT="91425" marB="91425" marR="91425" marL="91425">
                    <a:lnL cap="flat" cmpd="sng" w="19050">
                      <a:solidFill>
                        <a:srgbClr val="20124D"/>
                      </a:solidFill>
                      <a:prstDash val="solid"/>
                      <a:round/>
                      <a:headEnd len="sm" w="sm" type="none"/>
                      <a:tailEnd len="sm" w="sm" type="none"/>
                    </a:lnL>
                    <a:lnR cap="flat" cmpd="sng" w="19050">
                      <a:solidFill>
                        <a:srgbClr val="20124D"/>
                      </a:solidFill>
                      <a:prstDash val="solid"/>
                      <a:round/>
                      <a:headEnd len="sm" w="sm" type="none"/>
                      <a:tailEnd len="sm" w="sm" type="none"/>
                    </a:lnR>
                    <a:lnT cap="flat" cmpd="sng" w="19050">
                      <a:solidFill>
                        <a:srgbClr val="20124D"/>
                      </a:solidFill>
                      <a:prstDash val="solid"/>
                      <a:round/>
                      <a:headEnd len="sm" w="sm" type="none"/>
                      <a:tailEnd len="sm" w="sm" type="none"/>
                    </a:lnT>
                    <a:lnB cap="flat" cmpd="sng" w="19050">
                      <a:solidFill>
                        <a:srgbClr val="20124D"/>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0.45.00</a:t>
                      </a:r>
                      <a:endParaRPr sz="1200">
                        <a:solidFill>
                          <a:schemeClr val="lt1"/>
                        </a:solidFill>
                        <a:latin typeface="Calibri"/>
                        <a:ea typeface="Calibri"/>
                        <a:cs typeface="Calibri"/>
                        <a:sym typeface="Calibri"/>
                      </a:endParaRPr>
                    </a:p>
                  </a:txBody>
                  <a:tcPr marT="91425" marB="91425" marR="91425" marL="91425">
                    <a:lnL cap="flat" cmpd="sng" w="19050">
                      <a:solidFill>
                        <a:srgbClr val="20124D"/>
                      </a:solidFill>
                      <a:prstDash val="solid"/>
                      <a:round/>
                      <a:headEnd len="sm" w="sm" type="none"/>
                      <a:tailEnd len="sm" w="sm" type="none"/>
                    </a:lnL>
                    <a:lnR cap="flat" cmpd="sng" w="19050">
                      <a:solidFill>
                        <a:srgbClr val="20124D"/>
                      </a:solidFill>
                      <a:prstDash val="solid"/>
                      <a:round/>
                      <a:headEnd len="sm" w="sm" type="none"/>
                      <a:tailEnd len="sm" w="sm" type="none"/>
                    </a:lnR>
                    <a:lnT cap="flat" cmpd="sng" w="19050">
                      <a:solidFill>
                        <a:srgbClr val="20124D"/>
                      </a:solidFill>
                      <a:prstDash val="solid"/>
                      <a:round/>
                      <a:headEnd len="sm" w="sm" type="none"/>
                      <a:tailEnd len="sm" w="sm" type="none"/>
                    </a:lnT>
                    <a:lnB cap="flat" cmpd="sng" w="19050">
                      <a:solidFill>
                        <a:srgbClr val="20124D"/>
                      </a:solidFill>
                      <a:prstDash val="solid"/>
                      <a:round/>
                      <a:headEnd len="sm" w="sm" type="none"/>
                      <a:tailEnd len="sm" w="sm" type="none"/>
                    </a:lnB>
                    <a:solidFill>
                      <a:srgbClr val="A4C2F4"/>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80" name="Shape 180"/>
        <p:cNvGrpSpPr/>
        <p:nvPr/>
      </p:nvGrpSpPr>
      <p:grpSpPr>
        <a:xfrm>
          <a:off x="0" y="0"/>
          <a:ext cx="0" cy="0"/>
          <a:chOff x="0" y="0"/>
          <a:chExt cx="0" cy="0"/>
        </a:xfrm>
      </p:grpSpPr>
      <p:pic>
        <p:nvPicPr>
          <p:cNvPr id="181" name="Google Shape;181;p22" title="Skyward Logo.png"/>
          <p:cNvPicPr preferRelativeResize="0"/>
          <p:nvPr/>
        </p:nvPicPr>
        <p:blipFill rotWithShape="1">
          <a:blip r:embed="rId3">
            <a:alphaModFix/>
          </a:blip>
          <a:srcRect b="5796" l="9859" r="10051" t="9335"/>
          <a:stretch/>
        </p:blipFill>
        <p:spPr>
          <a:xfrm>
            <a:off x="7543400" y="0"/>
            <a:ext cx="1600601" cy="946700"/>
          </a:xfrm>
          <a:prstGeom prst="rect">
            <a:avLst/>
          </a:prstGeom>
          <a:noFill/>
          <a:ln>
            <a:noFill/>
          </a:ln>
        </p:spPr>
      </p:pic>
      <p:sp>
        <p:nvSpPr>
          <p:cNvPr id="182" name="Google Shape;182;p22"/>
          <p:cNvSpPr txBox="1"/>
          <p:nvPr>
            <p:ph type="title"/>
          </p:nvPr>
        </p:nvSpPr>
        <p:spPr>
          <a:xfrm>
            <a:off x="457200" y="411475"/>
            <a:ext cx="8229600" cy="48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a:solidFill>
                  <a:srgbClr val="143A61"/>
                </a:solidFill>
                <a:latin typeface="Calibri"/>
                <a:ea typeface="Calibri"/>
                <a:cs typeface="Calibri"/>
                <a:sym typeface="Calibri"/>
              </a:rPr>
              <a:t>Extra Flooring</a:t>
            </a:r>
            <a:endParaRPr b="1">
              <a:solidFill>
                <a:srgbClr val="143A61"/>
              </a:solidFill>
              <a:latin typeface="Calibri"/>
              <a:ea typeface="Calibri"/>
              <a:cs typeface="Calibri"/>
              <a:sym typeface="Calibri"/>
            </a:endParaRPr>
          </a:p>
        </p:txBody>
      </p:sp>
      <p:cxnSp>
        <p:nvCxnSpPr>
          <p:cNvPr id="183" name="Google Shape;183;p22"/>
          <p:cNvCxnSpPr/>
          <p:nvPr/>
        </p:nvCxnSpPr>
        <p:spPr>
          <a:xfrm flipH="1" rot="10800000">
            <a:off x="545625" y="981825"/>
            <a:ext cx="2714400" cy="4500"/>
          </a:xfrm>
          <a:prstGeom prst="straightConnector1">
            <a:avLst/>
          </a:prstGeom>
          <a:noFill/>
          <a:ln cap="flat" cmpd="sng" w="28575">
            <a:solidFill>
              <a:srgbClr val="1155CC"/>
            </a:solidFill>
            <a:prstDash val="solid"/>
            <a:round/>
            <a:headEnd len="med" w="med" type="none"/>
            <a:tailEnd len="med" w="med" type="none"/>
          </a:ln>
        </p:spPr>
      </p:cxnSp>
      <p:sp>
        <p:nvSpPr>
          <p:cNvPr id="184" name="Google Shape;184;p22"/>
          <p:cNvSpPr txBox="1"/>
          <p:nvPr/>
        </p:nvSpPr>
        <p:spPr>
          <a:xfrm>
            <a:off x="457200" y="1147425"/>
            <a:ext cx="3900900" cy="151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1155CC"/>
                </a:solidFill>
                <a:latin typeface="Calibri"/>
                <a:ea typeface="Calibri"/>
                <a:cs typeface="Calibri"/>
                <a:sym typeface="Calibri"/>
              </a:rPr>
              <a:t>Converse Basin</a:t>
            </a:r>
            <a:r>
              <a:rPr b="1" lang="en" sz="800">
                <a:solidFill>
                  <a:srgbClr val="1155CC"/>
                </a:solidFill>
                <a:latin typeface="Calibri"/>
                <a:ea typeface="Calibri"/>
                <a:cs typeface="Calibri"/>
                <a:sym typeface="Calibri"/>
              </a:rPr>
              <a:t> (Correct LVT Tile</a:t>
            </a:r>
            <a:r>
              <a:rPr b="1" lang="en" sz="1000">
                <a:solidFill>
                  <a:srgbClr val="1155CC"/>
                </a:solidFill>
                <a:latin typeface="Calibri"/>
                <a:ea typeface="Calibri"/>
                <a:cs typeface="Calibri"/>
                <a:sym typeface="Calibri"/>
              </a:rPr>
              <a:t>: </a:t>
            </a:r>
            <a:r>
              <a:rPr lang="en" sz="1000">
                <a:solidFill>
                  <a:srgbClr val="1155CC"/>
                </a:solidFill>
                <a:latin typeface="Calibri"/>
                <a:ea typeface="Calibri"/>
                <a:cs typeface="Calibri"/>
                <a:sym typeface="Calibri"/>
              </a:rPr>
              <a:t>Rustic Oak LVT Tile</a:t>
            </a:r>
            <a:r>
              <a:rPr lang="en" sz="1000">
                <a:solidFill>
                  <a:srgbClr val="1155CC"/>
                </a:solidFill>
                <a:latin typeface="Calibri"/>
                <a:ea typeface="Calibri"/>
                <a:cs typeface="Calibri"/>
                <a:sym typeface="Calibri"/>
              </a:rPr>
              <a:t>)</a:t>
            </a:r>
            <a:endParaRPr sz="1000">
              <a:solidFill>
                <a:srgbClr val="1155CC"/>
              </a:solidFill>
              <a:latin typeface="Calibri"/>
              <a:ea typeface="Calibri"/>
              <a:cs typeface="Calibri"/>
              <a:sym typeface="Calibri"/>
            </a:endParaRPr>
          </a:p>
          <a:p>
            <a:pPr indent="-323850" lvl="0" marL="457200" rtl="0" algn="l">
              <a:lnSpc>
                <a:spcPct val="115000"/>
              </a:lnSpc>
              <a:spcBef>
                <a:spcPts val="0"/>
              </a:spcBef>
              <a:spcAft>
                <a:spcPts val="0"/>
              </a:spcAft>
              <a:buClr>
                <a:srgbClr val="1155CC"/>
              </a:buClr>
              <a:buSzPts val="1500"/>
              <a:buFont typeface="Calibri"/>
              <a:buChar char="●"/>
            </a:pPr>
            <a:r>
              <a:rPr lang="en" sz="1500">
                <a:solidFill>
                  <a:srgbClr val="1155CC"/>
                </a:solidFill>
                <a:latin typeface="Calibri"/>
                <a:ea typeface="Calibri"/>
                <a:cs typeface="Calibri"/>
                <a:sym typeface="Calibri"/>
              </a:rPr>
              <a:t>116 boxes (3,480 SF) were shipped - 102 used for Royal Point, 14 (420 SF) extra boxes redirected to Centerville.</a:t>
            </a:r>
            <a:endParaRPr sz="1500">
              <a:solidFill>
                <a:srgbClr val="1155CC"/>
              </a:solidFill>
              <a:latin typeface="Calibri"/>
              <a:ea typeface="Calibri"/>
              <a:cs typeface="Calibri"/>
              <a:sym typeface="Calibri"/>
            </a:endParaRPr>
          </a:p>
          <a:p>
            <a:pPr indent="0" lvl="0" marL="0" rtl="0" algn="l">
              <a:lnSpc>
                <a:spcPct val="115000"/>
              </a:lnSpc>
              <a:spcBef>
                <a:spcPts val="0"/>
              </a:spcBef>
              <a:spcAft>
                <a:spcPts val="0"/>
              </a:spcAft>
              <a:buNone/>
            </a:pPr>
            <a:r>
              <a:t/>
            </a:r>
            <a:endParaRPr sz="1500">
              <a:solidFill>
                <a:srgbClr val="1155CC"/>
              </a:solidFill>
              <a:latin typeface="Calibri"/>
              <a:ea typeface="Calibri"/>
              <a:cs typeface="Calibri"/>
              <a:sym typeface="Calibri"/>
            </a:endParaRPr>
          </a:p>
          <a:p>
            <a:pPr indent="0" lvl="0" marL="0" rtl="0" algn="l">
              <a:lnSpc>
                <a:spcPct val="115000"/>
              </a:lnSpc>
              <a:spcBef>
                <a:spcPts val="0"/>
              </a:spcBef>
              <a:spcAft>
                <a:spcPts val="0"/>
              </a:spcAft>
              <a:buNone/>
            </a:pPr>
            <a:r>
              <a:t/>
            </a:r>
            <a:endParaRPr sz="1300">
              <a:latin typeface="Georgia"/>
              <a:ea typeface="Georgia"/>
              <a:cs typeface="Georgia"/>
              <a:sym typeface="Georgi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sp>
        <p:nvSpPr>
          <p:cNvPr id="185" name="Google Shape;185;p22"/>
          <p:cNvSpPr txBox="1"/>
          <p:nvPr/>
        </p:nvSpPr>
        <p:spPr>
          <a:xfrm>
            <a:off x="457200" y="2575825"/>
            <a:ext cx="3900900" cy="164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1155CC"/>
                </a:solidFill>
                <a:latin typeface="Calibri"/>
                <a:ea typeface="Calibri"/>
                <a:cs typeface="Calibri"/>
                <a:sym typeface="Calibri"/>
              </a:rPr>
              <a:t>Carpet</a:t>
            </a:r>
            <a:endParaRPr b="1" sz="2000">
              <a:solidFill>
                <a:srgbClr val="1155CC"/>
              </a:solidFill>
              <a:latin typeface="Calibri"/>
              <a:ea typeface="Calibri"/>
              <a:cs typeface="Calibri"/>
              <a:sym typeface="Calibri"/>
            </a:endParaRPr>
          </a:p>
          <a:p>
            <a:pPr indent="-323850" lvl="0" marL="457200" rtl="0" algn="l">
              <a:lnSpc>
                <a:spcPct val="115000"/>
              </a:lnSpc>
              <a:spcBef>
                <a:spcPts val="0"/>
              </a:spcBef>
              <a:spcAft>
                <a:spcPts val="0"/>
              </a:spcAft>
              <a:buClr>
                <a:srgbClr val="1155CC"/>
              </a:buClr>
              <a:buSzPts val="1500"/>
              <a:buFont typeface="Calibri"/>
              <a:buChar char="●"/>
            </a:pPr>
            <a:r>
              <a:rPr lang="en" sz="1500">
                <a:solidFill>
                  <a:srgbClr val="1155CC"/>
                </a:solidFill>
                <a:latin typeface="Calibri"/>
                <a:ea typeface="Calibri"/>
                <a:cs typeface="Calibri"/>
                <a:sym typeface="Calibri"/>
              </a:rPr>
              <a:t>All 27 boxes (1,944 SF total) shipped to Royal Point - 14 boxes (1,008 SF) used on-site, 13 boxes (936 SF) required 1.5 hr round trip to Centerville. (48.15% of the carpet transported.)</a:t>
            </a:r>
            <a:endParaRPr sz="1500">
              <a:solidFill>
                <a:srgbClr val="1155CC"/>
              </a:solidFill>
              <a:latin typeface="Calibri"/>
              <a:ea typeface="Calibri"/>
              <a:cs typeface="Calibri"/>
              <a:sym typeface="Calibri"/>
            </a:endParaRPr>
          </a:p>
          <a:p>
            <a:pPr indent="0" lvl="0" marL="0" rtl="0" algn="l">
              <a:lnSpc>
                <a:spcPct val="115000"/>
              </a:lnSpc>
              <a:spcBef>
                <a:spcPts val="1200"/>
              </a:spcBef>
              <a:spcAft>
                <a:spcPts val="0"/>
              </a:spcAft>
              <a:buNone/>
            </a:pPr>
            <a:r>
              <a:t/>
            </a:r>
            <a:endParaRPr sz="1500">
              <a:solidFill>
                <a:srgbClr val="1155CC"/>
              </a:solidFill>
              <a:latin typeface="Calibri"/>
              <a:ea typeface="Calibri"/>
              <a:cs typeface="Calibri"/>
              <a:sym typeface="Calibri"/>
            </a:endParaRPr>
          </a:p>
          <a:p>
            <a:pPr indent="0" lvl="0" marL="0" rtl="0" algn="l">
              <a:lnSpc>
                <a:spcPct val="115000"/>
              </a:lnSpc>
              <a:spcBef>
                <a:spcPts val="0"/>
              </a:spcBef>
              <a:spcAft>
                <a:spcPts val="0"/>
              </a:spcAft>
              <a:buNone/>
            </a:pPr>
            <a:r>
              <a:t/>
            </a:r>
            <a:endParaRPr sz="1300">
              <a:latin typeface="Georgia"/>
              <a:ea typeface="Georgia"/>
              <a:cs typeface="Georgia"/>
              <a:sym typeface="Georgi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pic>
        <p:nvPicPr>
          <p:cNvPr id="186" name="Google Shape;186;p22"/>
          <p:cNvPicPr preferRelativeResize="0"/>
          <p:nvPr/>
        </p:nvPicPr>
        <p:blipFill rotWithShape="1">
          <a:blip r:embed="rId4">
            <a:alphaModFix/>
          </a:blip>
          <a:srcRect b="23781" l="6693" r="21332" t="18898"/>
          <a:stretch/>
        </p:blipFill>
        <p:spPr>
          <a:xfrm>
            <a:off x="4573825" y="3256200"/>
            <a:ext cx="1815124" cy="1084899"/>
          </a:xfrm>
          <a:prstGeom prst="rect">
            <a:avLst/>
          </a:prstGeom>
          <a:noFill/>
          <a:ln cap="flat" cmpd="sng" w="28575">
            <a:solidFill>
              <a:srgbClr val="4A86E8"/>
            </a:solidFill>
            <a:prstDash val="solid"/>
            <a:round/>
            <a:headEnd len="sm" w="sm" type="none"/>
            <a:tailEnd len="sm" w="sm" type="none"/>
          </a:ln>
        </p:spPr>
      </p:pic>
      <p:pic>
        <p:nvPicPr>
          <p:cNvPr id="187" name="Google Shape;187;p22"/>
          <p:cNvPicPr preferRelativeResize="0"/>
          <p:nvPr/>
        </p:nvPicPr>
        <p:blipFill rotWithShape="1">
          <a:blip r:embed="rId5">
            <a:alphaModFix/>
          </a:blip>
          <a:srcRect b="13110" l="0" r="0" t="8709"/>
          <a:stretch/>
        </p:blipFill>
        <p:spPr>
          <a:xfrm>
            <a:off x="4573825" y="1027713"/>
            <a:ext cx="1815123" cy="1892154"/>
          </a:xfrm>
          <a:prstGeom prst="rect">
            <a:avLst/>
          </a:prstGeom>
          <a:noFill/>
          <a:ln cap="flat" cmpd="sng" w="28575">
            <a:solidFill>
              <a:srgbClr val="4A86E8"/>
            </a:solidFill>
            <a:prstDash val="solid"/>
            <a:round/>
            <a:headEnd len="sm" w="sm" type="none"/>
            <a:tailEnd len="sm" w="sm" type="none"/>
          </a:ln>
        </p:spPr>
      </p:pic>
      <p:pic>
        <p:nvPicPr>
          <p:cNvPr id="188" name="Google Shape;188;p22"/>
          <p:cNvPicPr preferRelativeResize="0"/>
          <p:nvPr/>
        </p:nvPicPr>
        <p:blipFill rotWithShape="1">
          <a:blip r:embed="rId6">
            <a:alphaModFix/>
          </a:blip>
          <a:srcRect b="32500" l="0" r="0" t="0"/>
          <a:stretch/>
        </p:blipFill>
        <p:spPr>
          <a:xfrm>
            <a:off x="6689088" y="1027726"/>
            <a:ext cx="1997715" cy="1011301"/>
          </a:xfrm>
          <a:prstGeom prst="rect">
            <a:avLst/>
          </a:prstGeom>
          <a:noFill/>
          <a:ln cap="flat" cmpd="sng" w="28575">
            <a:solidFill>
              <a:srgbClr val="4A86E8"/>
            </a:solidFill>
            <a:prstDash val="solid"/>
            <a:round/>
            <a:headEnd len="sm" w="sm" type="none"/>
            <a:tailEnd len="sm" w="sm" type="none"/>
          </a:ln>
        </p:spPr>
      </p:pic>
      <p:pic>
        <p:nvPicPr>
          <p:cNvPr id="189" name="Google Shape;189;p22"/>
          <p:cNvPicPr preferRelativeResize="0"/>
          <p:nvPr/>
        </p:nvPicPr>
        <p:blipFill>
          <a:blip r:embed="rId7">
            <a:alphaModFix/>
          </a:blip>
          <a:stretch>
            <a:fillRect/>
          </a:stretch>
        </p:blipFill>
        <p:spPr>
          <a:xfrm>
            <a:off x="6689101" y="2263664"/>
            <a:ext cx="1997698" cy="2661887"/>
          </a:xfrm>
          <a:prstGeom prst="rect">
            <a:avLst/>
          </a:prstGeom>
          <a:noFill/>
          <a:ln cap="flat" cmpd="sng" w="28575">
            <a:solidFill>
              <a:srgbClr val="4A86E8"/>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